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326" r:id="rId2"/>
    <p:sldId id="327" r:id="rId3"/>
    <p:sldId id="265" r:id="rId4"/>
    <p:sldId id="303" r:id="rId5"/>
    <p:sldId id="280" r:id="rId6"/>
    <p:sldId id="292" r:id="rId7"/>
    <p:sldId id="310" r:id="rId8"/>
    <p:sldId id="297" r:id="rId9"/>
    <p:sldId id="298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04" r:id="rId19"/>
    <p:sldId id="302" r:id="rId20"/>
    <p:sldId id="290" r:id="rId21"/>
    <p:sldId id="288" r:id="rId22"/>
    <p:sldId id="289" r:id="rId23"/>
    <p:sldId id="285" r:id="rId24"/>
    <p:sldId id="286" r:id="rId25"/>
    <p:sldId id="319" r:id="rId26"/>
    <p:sldId id="305" r:id="rId27"/>
    <p:sldId id="306" r:id="rId28"/>
    <p:sldId id="307" r:id="rId29"/>
    <p:sldId id="320" r:id="rId30"/>
    <p:sldId id="308" r:id="rId31"/>
    <p:sldId id="309" r:id="rId32"/>
    <p:sldId id="328" r:id="rId33"/>
    <p:sldId id="258" r:id="rId34"/>
    <p:sldId id="257" r:id="rId35"/>
    <p:sldId id="321" r:id="rId36"/>
    <p:sldId id="322" r:id="rId37"/>
    <p:sldId id="323" r:id="rId38"/>
    <p:sldId id="324" r:id="rId39"/>
    <p:sldId id="325" r:id="rId40"/>
    <p:sldId id="329" r:id="rId41"/>
    <p:sldId id="330" r:id="rId42"/>
    <p:sldId id="291" r:id="rId43"/>
    <p:sldId id="277" r:id="rId44"/>
    <p:sldId id="278" r:id="rId45"/>
  </p:sldIdLst>
  <p:sldSz cx="12192000" cy="6858000"/>
  <p:notesSz cx="6858000" cy="9144000"/>
  <p:embeddedFontLst>
    <p:embeddedFont>
      <p:font typeface="맑은 고딕" panose="020B0503020000020004" pitchFamily="50" charset="-127"/>
      <p:regular r:id="rId47"/>
      <p:bold r:id="rId48"/>
    </p:embeddedFont>
    <p:embeddedFont>
      <p:font typeface="함초롬바탕" panose="02030504000101010101" pitchFamily="18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재영" initials="재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FDFF"/>
    <a:srgbClr val="FEE8E8"/>
    <a:srgbClr val="FFF2CC"/>
    <a:srgbClr val="9FC185"/>
    <a:srgbClr val="ACCA96"/>
    <a:srgbClr val="FBFDF9"/>
    <a:srgbClr val="B4D7EE"/>
    <a:srgbClr val="FE9090"/>
    <a:srgbClr val="7FB9E1"/>
    <a:srgbClr val="EAF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0" autoAdjust="0"/>
    <p:restoredTop sz="95208" autoAdjust="0"/>
  </p:normalViewPr>
  <p:slideViewPr>
    <p:cSldViewPr snapToGrid="0" showGuides="1">
      <p:cViewPr varScale="1">
        <p:scale>
          <a:sx n="92" d="100"/>
          <a:sy n="92" d="100"/>
        </p:scale>
        <p:origin x="-518" y="-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22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B4F6FA4-6F08-4300-A544-5E21299B0188}" type="datetimeFigureOut">
              <a:rPr lang="ko-KR" altLang="en-US" smtClean="0"/>
              <a:pPr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F38733B1-6B25-4A37-ABAF-6199352A1C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2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83559120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83559120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8355912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8355912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83559120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83559120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F86B28-D6DD-4D08-A8C8-704656968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80E5A2F-DF9B-48F5-9073-566C9E6A9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7FA17F1-CC30-4AE7-82B9-44A7532A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CB2453E-6013-4CB7-8482-B1F7E1C7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F495558-B19E-4E48-B34D-372E4CEC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7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29761D-8E58-413E-8CD7-DD533A6B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3CD0864-8B71-4BD0-87F4-EF2C389F8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3B04D4-E608-4113-9C3B-6A7B45492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576329-AD9A-4F41-994B-D6E81E354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73C491-1A42-437C-A40E-B6463929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F077256-A4D1-4C35-B2DA-D020EB409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6328E2F-142B-4A3D-9D45-9FF8EE617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67FF54A-C123-4D36-9CF2-311E2790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69E48C-6BF6-43A5-9893-C20662BF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ED52405-BBDE-4A59-AA07-DDB4182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368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3721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AED02-C576-46EC-BFDC-81A3F0B1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37CBF55-0099-46DB-ADD2-61A8B275A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93A5A4E-B2AB-4D64-BB4B-948C9118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BBED48B-83FA-4D1A-9EFF-20503821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F625AA-20FB-4516-ACEE-C0142389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8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D986F11-7C8D-4085-AC10-8E5BD492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23F67E2-8380-43A0-A696-AE5FFE06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D9AADF-5E5B-46FC-AB56-ED91B343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ABA6B6D-9CA6-4FE6-ABA9-D6F216AE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34A49F-2CCA-4CC1-BAE1-2FA980DC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74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7FF3B56-B4A7-433D-9D8A-7BE2B915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7B83942-F69C-49E4-81B5-B2E6DDDF7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49541E-508A-4293-B8CA-5D5B78F70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3684BF1-C99D-467A-825B-8DC61C29D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34C35A1-0DBA-436D-B50E-C8967E78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B24F79C-07F4-4A21-ABAC-A0B5EF09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37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398273-EF33-4997-8C9C-6EB00A6E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772B07C-A099-46B7-B827-E09FF990C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B9BDB8A-7E1D-47C0-A0DC-5FA2CA073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BDB75FE-3EBF-4284-9C8E-4761CBC5B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7513B0A-8881-4438-9F1D-EBDFD83D0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9258472-97D7-4669-957D-36917CEA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973D95B-40CC-49C8-B575-62C24B9A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61AE9B3-4AEC-4F48-AC70-81961270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0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6D74CC-1C48-42B6-9FD9-24215FC6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F5B9E4C-88D7-456B-968B-2AD52228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06B9DD6-EB78-45CC-B94C-2E35098F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1D2CB52-BCEE-44B7-8F34-8BBCD17C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1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445CB34-2C33-42A2-85CF-6B63C59E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E3D6F66-F190-44BA-A404-7F954CF2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EDAC3F9-25F8-45D8-98F9-D9EEA5171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635235-3A3F-4742-A95F-590614DFD4D4}"/>
              </a:ext>
            </a:extLst>
          </p:cNvPr>
          <p:cNvSpPr txBox="1"/>
          <p:nvPr userDrawn="1"/>
        </p:nvSpPr>
        <p:spPr>
          <a:xfrm>
            <a:off x="7343228" y="346898"/>
            <a:ext cx="4599337" cy="379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 분석을 통한 유동인구 및</a:t>
            </a:r>
            <a:r>
              <a:rPr lang="en-US" altLang="ko-KR" sz="160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전염병 예측 서비스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26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C57A38-8CA0-41AD-9AD3-4380AD091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47DD76E-B989-484D-90F4-582E67FB7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A809AE-5292-48A3-A3C7-36F2F963C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6C75A20-E1D3-46CD-91A5-8CBEE4F4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97FC896-04FA-4375-94D0-E2C4A8F7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D109FFF-B508-4151-A8B0-C767CE0C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75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BB52BB-339C-4DCF-B82E-2096D8CC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D232757-38FF-41FE-B1E5-D255C1A62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1E858A0-B413-424E-A4B6-0B7D45B7D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FFB374D-1612-4EEB-AB57-A75D1E1D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324A-9EE2-4D41-9C9E-48715486E22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917FB37-BA88-4525-90DE-35530DB8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C9F5291-3EE6-45A2-A210-2A6515F9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A4423-8A9A-4AAC-B05D-45F92A313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41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DDDD40-F7D4-4B32-BD8A-243C0198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23629B-ADE2-4D5B-8A9A-F85F59D2E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936C31E-9D2A-4B16-A642-46D7D0606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5C0B324A-9EE2-4D41-9C9E-48715486E228}" type="datetimeFigureOut">
              <a:rPr lang="ko-KR" altLang="en-US" smtClean="0"/>
              <a:pPr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3290A41-1608-4CF9-A00B-1CD83F706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942D54B-C20F-444D-89AC-7EE3743AF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20A4423-8A9A-4AAC-B05D-45F92A313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73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rist.ml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grist.ml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hyperlink" Target="https://www.google.co.kr/url?sa=i&amp;url=http://m.blog.naver.com/passtheway/220522541432&amp;psig=AOvVaw1_xiWnrmD0p2LGZ1a6KhAk&amp;ust=1592730950002000&amp;source=images&amp;cd=vfe&amp;ved=0CAIQjRxqFwoTCMj26aaHkOoCFQAAAAAdAAAAABA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E3562BE-E06B-4EA8-B0E2-DF37E61E079D}"/>
              </a:ext>
            </a:extLst>
          </p:cNvPr>
          <p:cNvSpPr/>
          <p:nvPr/>
        </p:nvSpPr>
        <p:spPr>
          <a:xfrm>
            <a:off x="0" y="-161925"/>
            <a:ext cx="12192000" cy="472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AD006F9-8897-42B4-8839-672256C1A0CF}"/>
              </a:ext>
            </a:extLst>
          </p:cNvPr>
          <p:cNvSpPr txBox="1"/>
          <p:nvPr/>
        </p:nvSpPr>
        <p:spPr>
          <a:xfrm>
            <a:off x="1618125" y="1641468"/>
            <a:ext cx="8955741" cy="2215580"/>
          </a:xfrm>
          <a:prstGeom prst="rect">
            <a:avLst/>
          </a:prstGeom>
          <a:noFill/>
          <a:ln w="63500" cmpd="dbl">
            <a:noFill/>
            <a:prstDash val="solid"/>
          </a:ln>
        </p:spPr>
        <p:txBody>
          <a:bodyPr wrap="square" lIns="360000" tIns="180000" rIns="360000" bIns="540000" rtlCol="0" anchor="ctr" anchorCtr="1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4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 분석을 통한 유동인구 및 </a:t>
            </a:r>
            <a:endParaRPr lang="en-US" altLang="ko-KR" sz="4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4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전염병 예측 서비스</a:t>
            </a:r>
            <a:endParaRPr lang="ko-KR" altLang="en-US" sz="3600">
              <a:latin typeface="나눔스퀘어_ac" panose="020B0600000101010101" pitchFamily="50" charset="-127"/>
              <a:ea typeface="나눔스퀘어_ac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2E172CF-4B0B-42C3-9C90-8948B48E7676}"/>
              </a:ext>
            </a:extLst>
          </p:cNvPr>
          <p:cNvSpPr txBox="1"/>
          <p:nvPr/>
        </p:nvSpPr>
        <p:spPr>
          <a:xfrm>
            <a:off x="3733810" y="6181737"/>
            <a:ext cx="4724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방앗간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김재영 박윤수 배윤호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2020.06.22</a:t>
            </a:r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BCDA0DF4-3F31-4902-9947-D2FA9826AD68}"/>
              </a:ext>
            </a:extLst>
          </p:cNvPr>
          <p:cNvCxnSpPr>
            <a:cxnSpLocks/>
          </p:cNvCxnSpPr>
          <p:nvPr/>
        </p:nvCxnSpPr>
        <p:spPr>
          <a:xfrm>
            <a:off x="2407024" y="1492614"/>
            <a:ext cx="7422776" cy="0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977DD98-B91F-4B0E-AC31-F183EABA0134}"/>
              </a:ext>
            </a:extLst>
          </p:cNvPr>
          <p:cNvCxnSpPr>
            <a:cxnSpLocks/>
          </p:cNvCxnSpPr>
          <p:nvPr/>
        </p:nvCxnSpPr>
        <p:spPr>
          <a:xfrm>
            <a:off x="2407024" y="3742755"/>
            <a:ext cx="7422776" cy="0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59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00D837F-BC4F-4128-9925-2B41C4AAD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194" y="1560553"/>
            <a:ext cx="68262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57F35F4-494A-4E2B-A645-D38F3FE2F0A2}"/>
              </a:ext>
            </a:extLst>
          </p:cNvPr>
          <p:cNvSpPr/>
          <p:nvPr/>
        </p:nvSpPr>
        <p:spPr>
          <a:xfrm>
            <a:off x="2488351" y="6124931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http://www.seoul.go.kr/coronaV/coronaStatus.do#status_page_top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779718-B280-44AF-BC29-ADBB611CEE04}"/>
              </a:ext>
            </a:extLst>
          </p:cNvPr>
          <p:cNvSpPr txBox="1"/>
          <p:nvPr/>
        </p:nvSpPr>
        <p:spPr>
          <a:xfrm>
            <a:off x="1333500" y="603828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D001445-25F2-43A7-BD3B-DA6E63D0315A}"/>
              </a:ext>
            </a:extLst>
          </p:cNvPr>
          <p:cNvSpPr txBox="1"/>
          <p:nvPr/>
        </p:nvSpPr>
        <p:spPr>
          <a:xfrm>
            <a:off x="676216" y="5323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28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C9743728-AD6E-4CE6-8069-967376526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95021"/>
            <a:ext cx="89535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7A4885-DFF5-44E9-A417-BA9F6CA03E55}"/>
              </a:ext>
            </a:extLst>
          </p:cNvPr>
          <p:cNvSpPr txBox="1"/>
          <p:nvPr/>
        </p:nvSpPr>
        <p:spPr>
          <a:xfrm>
            <a:off x="1333500" y="603828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BD023D-937A-40E6-9B50-C44639709E3F}"/>
              </a:ext>
            </a:extLst>
          </p:cNvPr>
          <p:cNvSpPr txBox="1"/>
          <p:nvPr/>
        </p:nvSpPr>
        <p:spPr>
          <a:xfrm>
            <a:off x="676216" y="5323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49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DA884BDD-0B84-4344-9F44-74C9B776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4" y="1770069"/>
            <a:ext cx="4834237" cy="370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A064DBE-25BC-43A0-A3ED-A947B0586EF1}"/>
              </a:ext>
            </a:extLst>
          </p:cNvPr>
          <p:cNvSpPr txBox="1"/>
          <p:nvPr/>
        </p:nvSpPr>
        <p:spPr>
          <a:xfrm>
            <a:off x="1333500" y="603828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 자료 수집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소스코드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4CF829D-4577-49A3-A122-E9699504D143}"/>
              </a:ext>
            </a:extLst>
          </p:cNvPr>
          <p:cNvSpPr txBox="1"/>
          <p:nvPr/>
        </p:nvSpPr>
        <p:spPr>
          <a:xfrm>
            <a:off x="676216" y="5323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D939E3-553D-4569-A916-BEF47221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60" y="1933303"/>
            <a:ext cx="6204686" cy="326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4BD3F0E1-E67C-4E67-AC30-A372FE0B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22" y="1734926"/>
            <a:ext cx="8915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82026FA7-D8CE-49EF-913A-8A0506ED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022" y="4133272"/>
            <a:ext cx="83312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91FAD8C-9664-4198-94B9-5B2E853FD59D}"/>
              </a:ext>
            </a:extLst>
          </p:cNvPr>
          <p:cNvSpPr txBox="1"/>
          <p:nvPr/>
        </p:nvSpPr>
        <p:spPr>
          <a:xfrm>
            <a:off x="1333500" y="603828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 자료 수집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소스코드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BC780EF-DA9C-403B-89C7-0003CECA4843}"/>
              </a:ext>
            </a:extLst>
          </p:cNvPr>
          <p:cNvSpPr txBox="1"/>
          <p:nvPr/>
        </p:nvSpPr>
        <p:spPr>
          <a:xfrm>
            <a:off x="676216" y="5323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26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BAE8C150-A373-4973-AA70-12A9581F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95" y="1363331"/>
            <a:ext cx="19177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4B3DB6B7-D5C3-4E14-8336-DBEFC759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053" y="1630031"/>
            <a:ext cx="208597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DE9DFFA-1203-4E7D-B551-6854608C7B48}"/>
              </a:ext>
            </a:extLst>
          </p:cNvPr>
          <p:cNvSpPr txBox="1"/>
          <p:nvPr/>
        </p:nvSpPr>
        <p:spPr>
          <a:xfrm>
            <a:off x="1333500" y="603828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 자료 수집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소스코드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8D7954-C2DA-4A10-BAED-AB2627A09277}"/>
              </a:ext>
            </a:extLst>
          </p:cNvPr>
          <p:cNvSpPr txBox="1"/>
          <p:nvPr/>
        </p:nvSpPr>
        <p:spPr>
          <a:xfrm>
            <a:off x="676216" y="5323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50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ezgif.com-video-to-gif.gif">
            <a:extLst>
              <a:ext uri="{FF2B5EF4-FFF2-40B4-BE49-F238E27FC236}">
                <a16:creationId xmlns:a16="http://schemas.microsoft.com/office/drawing/2014/main" xmlns="" id="{150EDB8E-E7BB-420E-99C5-3BE29B523D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91" y="1340129"/>
            <a:ext cx="7844972" cy="528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BEDFA1-C084-45A7-8E5D-1461A2EF0887}"/>
              </a:ext>
            </a:extLst>
          </p:cNvPr>
          <p:cNvSpPr txBox="1"/>
          <p:nvPr/>
        </p:nvSpPr>
        <p:spPr>
          <a:xfrm>
            <a:off x="1333500" y="603828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 이동경로 자료수집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B3CB81-0942-4074-8E39-C66C9FEFCABB}"/>
              </a:ext>
            </a:extLst>
          </p:cNvPr>
          <p:cNvSpPr txBox="1"/>
          <p:nvPr/>
        </p:nvSpPr>
        <p:spPr>
          <a:xfrm>
            <a:off x="676216" y="5323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832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7F37C95-A5D6-439D-8903-9EB977C71587}"/>
              </a:ext>
            </a:extLst>
          </p:cNvPr>
          <p:cNvSpPr txBox="1"/>
          <p:nvPr/>
        </p:nvSpPr>
        <p:spPr>
          <a:xfrm>
            <a:off x="1026525" y="266761"/>
            <a:ext cx="636263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파트별 구현 내용 </a:t>
            </a:r>
            <a:r>
              <a:rPr lang="en-US" altLang="ko-KR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가공 및 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7B5D807-3D45-42C4-8E89-D80199937C63}"/>
              </a:ext>
            </a:extLst>
          </p:cNvPr>
          <p:cNvSpPr txBox="1"/>
          <p:nvPr/>
        </p:nvSpPr>
        <p:spPr>
          <a:xfrm>
            <a:off x="471565" y="143651"/>
            <a:ext cx="55496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524A04-CADD-426F-8D57-ECB2BB419D01}"/>
              </a:ext>
            </a:extLst>
          </p:cNvPr>
          <p:cNvSpPr txBox="1"/>
          <p:nvPr/>
        </p:nvSpPr>
        <p:spPr>
          <a:xfrm>
            <a:off x="1026525" y="851536"/>
            <a:ext cx="118173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83399F6-6494-4A33-887D-26D8A25AC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9" t="11809" r="4022" b="4382"/>
          <a:stretch/>
        </p:blipFill>
        <p:spPr>
          <a:xfrm>
            <a:off x="2957159" y="974646"/>
            <a:ext cx="6277681" cy="5342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89C060-FB39-4632-84EF-011B3900B5F5}"/>
              </a:ext>
            </a:extLst>
          </p:cNvPr>
          <p:cNvSpPr txBox="1"/>
          <p:nvPr/>
        </p:nvSpPr>
        <p:spPr>
          <a:xfrm>
            <a:off x="5022628" y="64439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구별 인구 동향 그래프</a:t>
            </a:r>
          </a:p>
        </p:txBody>
      </p:sp>
    </p:spTree>
    <p:extLst>
      <p:ext uri="{BB962C8B-B14F-4D97-AF65-F5344CB8AC3E}">
        <p14:creationId xmlns:p14="http://schemas.microsoft.com/office/powerpoint/2010/main" val="2076654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C9BCF3F-6E50-4F24-801D-45025BEF1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16" t="29143" r="4640" b="3618"/>
          <a:stretch/>
        </p:blipFill>
        <p:spPr>
          <a:xfrm>
            <a:off x="2275114" y="1332411"/>
            <a:ext cx="7641772" cy="4611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DEB5B5-78F6-4B43-BA0F-271D2BB0C6EE}"/>
              </a:ext>
            </a:extLst>
          </p:cNvPr>
          <p:cNvSpPr txBox="1"/>
          <p:nvPr/>
        </p:nvSpPr>
        <p:spPr>
          <a:xfrm>
            <a:off x="5214188" y="629629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http://grist.ml/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4A82CC-BAB4-46C3-B4A8-02025687241A}"/>
              </a:ext>
            </a:extLst>
          </p:cNvPr>
          <p:cNvSpPr txBox="1"/>
          <p:nvPr/>
        </p:nvSpPr>
        <p:spPr>
          <a:xfrm>
            <a:off x="1026525" y="266761"/>
            <a:ext cx="636263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파트별 구현 내용 </a:t>
            </a:r>
            <a:r>
              <a:rPr lang="en-US" altLang="ko-KR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가공 및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57EFF3D-36BF-4012-BC3A-EF3F5CD20B3F}"/>
              </a:ext>
            </a:extLst>
          </p:cNvPr>
          <p:cNvSpPr txBox="1"/>
          <p:nvPr/>
        </p:nvSpPr>
        <p:spPr>
          <a:xfrm>
            <a:off x="471565" y="143651"/>
            <a:ext cx="55496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ADE13C-9B51-4711-989B-ECBEAF5FD788}"/>
              </a:ext>
            </a:extLst>
          </p:cNvPr>
          <p:cNvSpPr txBox="1"/>
          <p:nvPr/>
        </p:nvSpPr>
        <p:spPr>
          <a:xfrm>
            <a:off x="1026525" y="851536"/>
            <a:ext cx="118173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4251810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72658E2-E199-49FB-A58C-F4822C02A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2" t="11048" r="3290" b="4000"/>
          <a:stretch/>
        </p:blipFill>
        <p:spPr>
          <a:xfrm>
            <a:off x="2954383" y="796834"/>
            <a:ext cx="6283234" cy="5826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EB91AE-1052-4F5B-B723-CCB01510C98C}"/>
              </a:ext>
            </a:extLst>
          </p:cNvPr>
          <p:cNvSpPr txBox="1"/>
          <p:nvPr/>
        </p:nvSpPr>
        <p:spPr>
          <a:xfrm>
            <a:off x="1026525" y="266761"/>
            <a:ext cx="636263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파트별 구현 내용 </a:t>
            </a:r>
            <a:r>
              <a:rPr lang="en-US" altLang="ko-KR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가공 및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BCDFA2-5C4B-45F4-BDC8-B693829E905B}"/>
              </a:ext>
            </a:extLst>
          </p:cNvPr>
          <p:cNvSpPr txBox="1"/>
          <p:nvPr/>
        </p:nvSpPr>
        <p:spPr>
          <a:xfrm>
            <a:off x="471565" y="143651"/>
            <a:ext cx="55496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6FAD4E2-35DA-4BF9-AB5B-19AE09D36909}"/>
              </a:ext>
            </a:extLst>
          </p:cNvPr>
          <p:cNvSpPr txBox="1"/>
          <p:nvPr/>
        </p:nvSpPr>
        <p:spPr>
          <a:xfrm>
            <a:off x="1026525" y="851536"/>
            <a:ext cx="118173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4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3039443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5FFC880-4C88-4415-8E41-307011ED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44" y="171450"/>
            <a:ext cx="9401175" cy="651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C9B7390-4043-404B-B225-8E3A15BC81B2}"/>
              </a:ext>
            </a:extLst>
          </p:cNvPr>
          <p:cNvSpPr txBox="1"/>
          <p:nvPr/>
        </p:nvSpPr>
        <p:spPr>
          <a:xfrm>
            <a:off x="9163730" y="1941771"/>
            <a:ext cx="2769326" cy="114143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lIns="144000" tIns="108000" bIns="108000" rtlCol="0" anchor="ctr">
            <a:spAutoFit/>
          </a:bodyPr>
          <a:lstStyle/>
          <a:p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■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중간발표 이전 구현부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>
                <a:solidFill>
                  <a:srgbClr val="7FB9E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■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추가 기능 구현부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000">
                <a:solidFill>
                  <a:srgbClr val="FE909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■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산출물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8A7490-D377-4939-962D-996D7AF558B2}"/>
              </a:ext>
            </a:extLst>
          </p:cNvPr>
          <p:cNvSpPr txBox="1"/>
          <p:nvPr/>
        </p:nvSpPr>
        <p:spPr>
          <a:xfrm>
            <a:off x="6391352" y="6165502"/>
            <a:ext cx="5726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파트별 구현 내용 </a:t>
            </a:r>
            <a:r>
              <a:rPr lang="en-US" altLang="ko-KR" sz="30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0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가공</a:t>
            </a:r>
            <a:r>
              <a:rPr lang="en-US" altLang="ko-KR" sz="30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30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F37C72-4FF8-4E77-BD3E-F0BC8E46EF3A}"/>
              </a:ext>
            </a:extLst>
          </p:cNvPr>
          <p:cNvSpPr txBox="1"/>
          <p:nvPr/>
        </p:nvSpPr>
        <p:spPr>
          <a:xfrm>
            <a:off x="5836392" y="6027003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29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7F2D257-7207-4200-84AE-8FE5E6B6FCBD}"/>
              </a:ext>
            </a:extLst>
          </p:cNvPr>
          <p:cNvSpPr/>
          <p:nvPr/>
        </p:nvSpPr>
        <p:spPr>
          <a:xfrm>
            <a:off x="0" y="0"/>
            <a:ext cx="32308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EF8B0CA-6666-4C63-B41C-C3CA4532AFE8}"/>
              </a:ext>
            </a:extLst>
          </p:cNvPr>
          <p:cNvSpPr txBox="1"/>
          <p:nvPr/>
        </p:nvSpPr>
        <p:spPr>
          <a:xfrm>
            <a:off x="1067854" y="54864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 차</a:t>
            </a:r>
            <a:endParaRPr lang="en-US" altLang="ko-KR" sz="3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846A85-C4FD-44D1-B642-A5F1EDEEA4C8}"/>
              </a:ext>
            </a:extLst>
          </p:cNvPr>
          <p:cNvSpPr txBox="1"/>
          <p:nvPr/>
        </p:nvSpPr>
        <p:spPr>
          <a:xfrm>
            <a:off x="3765450" y="396240"/>
            <a:ext cx="1337127" cy="582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>
                <a:solidFill>
                  <a:schemeClr val="accent6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3600">
                <a:solidFill>
                  <a:schemeClr val="accent6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3600">
                <a:solidFill>
                  <a:schemeClr val="accent6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ko-KR" sz="360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3-1</a:t>
            </a:r>
          </a:p>
          <a:p>
            <a:pPr>
              <a:lnSpc>
                <a:spcPct val="150000"/>
              </a:lnSpc>
            </a:pPr>
            <a:r>
              <a:rPr lang="en-US" altLang="ko-KR" sz="360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3-2</a:t>
            </a:r>
          </a:p>
          <a:p>
            <a:pPr>
              <a:lnSpc>
                <a:spcPct val="150000"/>
              </a:lnSpc>
            </a:pPr>
            <a:r>
              <a:rPr lang="en-US" altLang="ko-KR" sz="360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3-3</a:t>
            </a:r>
          </a:p>
          <a:p>
            <a:pPr>
              <a:lnSpc>
                <a:spcPct val="150000"/>
              </a:lnSpc>
            </a:pPr>
            <a:r>
              <a:rPr lang="en-US" altLang="ko-KR" sz="3600">
                <a:solidFill>
                  <a:schemeClr val="accent6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657288-095D-4F47-AA0A-9C42997AF101}"/>
              </a:ext>
            </a:extLst>
          </p:cNvPr>
          <p:cNvSpPr txBox="1"/>
          <p:nvPr/>
        </p:nvSpPr>
        <p:spPr>
          <a:xfrm>
            <a:off x="4480761" y="274320"/>
            <a:ext cx="3613372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소개</a:t>
            </a:r>
            <a:endParaRPr lang="en-US" altLang="ko-KR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발표</a:t>
            </a:r>
            <a:endParaRPr lang="en-US" altLang="ko-KR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파트별 구현 내용</a:t>
            </a:r>
            <a:endParaRPr lang="en-US" altLang="ko-KR"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  <a:endParaRPr lang="en-US" altLang="ko-KR" sz="260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데이터 가공</a:t>
            </a:r>
            <a:r>
              <a:rPr lang="en-US" altLang="ko-KR" sz="2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</a:t>
            </a:r>
            <a:endParaRPr lang="en-US" altLang="ko-KR" sz="260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웹사이트 구현</a:t>
            </a:r>
            <a:endParaRPr lang="en-US" altLang="ko-KR" sz="260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진행 과정</a:t>
            </a:r>
          </a:p>
        </p:txBody>
      </p:sp>
    </p:spTree>
    <p:extLst>
      <p:ext uri="{BB962C8B-B14F-4D97-AF65-F5344CB8AC3E}">
        <p14:creationId xmlns:p14="http://schemas.microsoft.com/office/powerpoint/2010/main" val="132793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3C7F8C-3972-4793-9EAB-F1BC0666C3D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xmlns="" id="{FD4F16B2-E114-45D9-8101-3F527F161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27532"/>
              </p:ext>
            </p:extLst>
          </p:nvPr>
        </p:nvGraphicFramePr>
        <p:xfrm>
          <a:off x="899418" y="1720545"/>
          <a:ext cx="10505794" cy="12274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0898">
                  <a:extLst>
                    <a:ext uri="{9D8B030D-6E8A-4147-A177-3AD203B41FA5}">
                      <a16:colId xmlns:a16="http://schemas.microsoft.com/office/drawing/2014/main" xmlns="" val="2774342263"/>
                    </a:ext>
                  </a:extLst>
                </a:gridCol>
                <a:gridCol w="8334896">
                  <a:extLst>
                    <a:ext uri="{9D8B030D-6E8A-4147-A177-3AD203B41FA5}">
                      <a16:colId xmlns:a16="http://schemas.microsoft.com/office/drawing/2014/main" xmlns="" val="3195798873"/>
                    </a:ext>
                  </a:extLst>
                </a:gridCol>
              </a:tblGrid>
              <a:tr h="613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TrainAllData</a:t>
                      </a:r>
                      <a:endParaRPr lang="ko-KR" altLang="en-US" sz="1400" spc="100" baseline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UpdateLearning</a:t>
                      </a:r>
                      <a:r>
                        <a:rPr lang="ko-KR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클래스의 </a:t>
                      </a:r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update()</a:t>
                      </a:r>
                      <a:r>
                        <a:rPr lang="ko-KR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함수를 호출</a:t>
                      </a:r>
                      <a:r>
                        <a:rPr lang="ko-KR" altLang="en-US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한다</a:t>
                      </a:r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CSV</a:t>
                      </a:r>
                      <a:r>
                        <a:rPr lang="ko-KR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파일이 업데이트 될 때 함께 호출 할 것이고 새로운 데이터로 재학습 하는데 필요한 함수만 호출</a:t>
                      </a:r>
                      <a:r>
                        <a:rPr lang="ko-KR" altLang="en-US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한다</a:t>
                      </a:r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400" spc="100" baseline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1772314"/>
                  </a:ext>
                </a:extLst>
              </a:tr>
              <a:tr h="613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Predict&amp;Return</a:t>
                      </a:r>
                      <a:endParaRPr lang="ko-KR" altLang="en-US" sz="1400" spc="100" baseline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UpdateLearning</a:t>
                      </a:r>
                      <a:r>
                        <a:rPr lang="ko-KR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클래스의 </a:t>
                      </a:r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pred_a_week()</a:t>
                      </a:r>
                      <a:r>
                        <a:rPr lang="ko-KR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함수를 호출</a:t>
                      </a:r>
                      <a:r>
                        <a:rPr lang="ko-KR" altLang="en-US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한다</a:t>
                      </a:r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하루에 한번 실행 될 예정이며 결과값을 시각화에 사용 할 </a:t>
                      </a:r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JSON</a:t>
                      </a:r>
                      <a:r>
                        <a:rPr lang="ko-KR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파일로 생성</a:t>
                      </a:r>
                      <a:r>
                        <a:rPr lang="ko-KR" altLang="en-US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한다</a:t>
                      </a:r>
                      <a:r>
                        <a:rPr lang="en-US" altLang="ko-KR" sz="1600" kern="1200" spc="100" baseline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  <a:endParaRPr lang="ko-KR" altLang="ko-KR" sz="1600" kern="1200" spc="100" baseline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4982318"/>
                  </a:ext>
                </a:extLst>
              </a:tr>
            </a:tbl>
          </a:graphicData>
        </a:graphic>
      </p:graphicFrame>
      <p:pic>
        <p:nvPicPr>
          <p:cNvPr id="6" name="그림 5" descr="지도, 테이블이(가) 표시된 사진&#10;&#10;자동 생성된 설명">
            <a:extLst>
              <a:ext uri="{FF2B5EF4-FFF2-40B4-BE49-F238E27FC236}">
                <a16:creationId xmlns:a16="http://schemas.microsoft.com/office/drawing/2014/main" xmlns="" id="{A496429F-499A-45D5-8885-DD1B12783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" t="19847" r="17465" b="18624"/>
          <a:stretch/>
        </p:blipFill>
        <p:spPr>
          <a:xfrm>
            <a:off x="1993900" y="3338944"/>
            <a:ext cx="7823200" cy="31242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7EBAE5A5-147D-4F87-8DB0-49BC76D64A21}"/>
              </a:ext>
            </a:extLst>
          </p:cNvPr>
          <p:cNvGrpSpPr/>
          <p:nvPr/>
        </p:nvGrpSpPr>
        <p:grpSpPr>
          <a:xfrm>
            <a:off x="2476500" y="4254500"/>
            <a:ext cx="6832600" cy="1219200"/>
            <a:chOff x="2476500" y="4254500"/>
            <a:chExt cx="6832600" cy="1219200"/>
          </a:xfrm>
        </p:grpSpPr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xmlns="" id="{5ABC6E4A-2EB7-40D1-AFB7-E75AD1F050FD}"/>
                </a:ext>
              </a:extLst>
            </p:cNvPr>
            <p:cNvCxnSpPr/>
            <p:nvPr/>
          </p:nvCxnSpPr>
          <p:spPr>
            <a:xfrm>
              <a:off x="2476500" y="4254500"/>
              <a:ext cx="5562600" cy="736600"/>
            </a:xfrm>
            <a:prstGeom prst="bentConnector3">
              <a:avLst>
                <a:gd name="adj1" fmla="val 42466"/>
              </a:avLst>
            </a:prstGeom>
            <a:ln w="76200">
              <a:solidFill>
                <a:srgbClr val="FE909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569A7CC8-F487-4022-9E20-0157049999C6}"/>
                </a:ext>
              </a:extLst>
            </p:cNvPr>
            <p:cNvSpPr/>
            <p:nvPr/>
          </p:nvSpPr>
          <p:spPr>
            <a:xfrm>
              <a:off x="7835900" y="4343400"/>
              <a:ext cx="1473200" cy="1130300"/>
            </a:xfrm>
            <a:prstGeom prst="rect">
              <a:avLst/>
            </a:prstGeom>
            <a:solidFill>
              <a:srgbClr val="FE9090">
                <a:alpha val="5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A9341AC5-6275-4156-A104-8B8D63CD6A21}"/>
              </a:ext>
            </a:extLst>
          </p:cNvPr>
          <p:cNvGrpSpPr/>
          <p:nvPr/>
        </p:nvGrpSpPr>
        <p:grpSpPr>
          <a:xfrm>
            <a:off x="2146300" y="5194300"/>
            <a:ext cx="6934200" cy="938644"/>
            <a:chOff x="2146300" y="5194300"/>
            <a:chExt cx="6934200" cy="938644"/>
          </a:xfrm>
        </p:grpSpPr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xmlns="" id="{365BD3FE-7B7A-4401-B8A3-38171F69CECB}"/>
                </a:ext>
              </a:extLst>
            </p:cNvPr>
            <p:cNvCxnSpPr/>
            <p:nvPr/>
          </p:nvCxnSpPr>
          <p:spPr>
            <a:xfrm flipV="1">
              <a:off x="2146300" y="5194300"/>
              <a:ext cx="5092869" cy="889000"/>
            </a:xfrm>
            <a:prstGeom prst="bentConnector3">
              <a:avLst>
                <a:gd name="adj1" fmla="val 55735"/>
              </a:avLst>
            </a:prstGeom>
            <a:ln w="76200">
              <a:solidFill>
                <a:srgbClr val="7FB9E1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xmlns="" id="{7CF58F4F-1912-437F-951D-3A6CDB492ED8}"/>
                </a:ext>
              </a:extLst>
            </p:cNvPr>
            <p:cNvCxnSpPr>
              <a:cxnSpLocks/>
            </p:cNvCxnSpPr>
            <p:nvPr/>
          </p:nvCxnSpPr>
          <p:spPr>
            <a:xfrm>
              <a:off x="7239169" y="5194300"/>
              <a:ext cx="914231" cy="787400"/>
            </a:xfrm>
            <a:prstGeom prst="bentConnector3">
              <a:avLst>
                <a:gd name="adj1" fmla="val 24995"/>
              </a:avLst>
            </a:prstGeom>
            <a:ln w="76200">
              <a:solidFill>
                <a:srgbClr val="7FB9E1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73C4138-4C98-46FE-AF3B-71F91B6B5948}"/>
                </a:ext>
              </a:extLst>
            </p:cNvPr>
            <p:cNvSpPr/>
            <p:nvPr/>
          </p:nvSpPr>
          <p:spPr>
            <a:xfrm>
              <a:off x="7835900" y="5613400"/>
              <a:ext cx="1244600" cy="519544"/>
            </a:xfrm>
            <a:prstGeom prst="rect">
              <a:avLst/>
            </a:prstGeom>
            <a:solidFill>
              <a:srgbClr val="7FB9E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0DF0548-3684-4491-94BD-48A0E5917D52}"/>
              </a:ext>
            </a:extLst>
          </p:cNvPr>
          <p:cNvSpPr txBox="1"/>
          <p:nvPr/>
        </p:nvSpPr>
        <p:spPr>
          <a:xfrm>
            <a:off x="1078776" y="533822"/>
            <a:ext cx="376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중간발표때 까지의 구현부</a:t>
            </a:r>
          </a:p>
        </p:txBody>
      </p:sp>
    </p:spTree>
    <p:extLst>
      <p:ext uri="{BB962C8B-B14F-4D97-AF65-F5344CB8AC3E}">
        <p14:creationId xmlns:p14="http://schemas.microsoft.com/office/powerpoint/2010/main" val="24744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2C6069E-FDA6-4E9A-98FD-514E6DA0D6A6}"/>
              </a:ext>
            </a:extLst>
          </p:cNvPr>
          <p:cNvGrpSpPr/>
          <p:nvPr/>
        </p:nvGrpSpPr>
        <p:grpSpPr>
          <a:xfrm>
            <a:off x="373249" y="1440276"/>
            <a:ext cx="6723062" cy="3624784"/>
            <a:chOff x="1466850" y="1439341"/>
            <a:chExt cx="9258300" cy="48101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06AD1ADF-4FE5-4628-8BC8-549F55650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983"/>
            <a:stretch/>
          </p:blipFill>
          <p:spPr>
            <a:xfrm>
              <a:off x="1466850" y="1439341"/>
              <a:ext cx="9258300" cy="481012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87F18D37-912A-48F5-BE17-0E270B64E81F}"/>
                </a:ext>
              </a:extLst>
            </p:cNvPr>
            <p:cNvSpPr/>
            <p:nvPr/>
          </p:nvSpPr>
          <p:spPr>
            <a:xfrm>
              <a:off x="2095500" y="2768600"/>
              <a:ext cx="901700" cy="3480866"/>
            </a:xfrm>
            <a:prstGeom prst="rect">
              <a:avLst/>
            </a:prstGeom>
            <a:noFill/>
            <a:ln w="57150">
              <a:solidFill>
                <a:srgbClr val="FE90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28577F1C-D70B-4337-A115-9691A9C0E2FA}"/>
                </a:ext>
              </a:extLst>
            </p:cNvPr>
            <p:cNvSpPr/>
            <p:nvPr/>
          </p:nvSpPr>
          <p:spPr>
            <a:xfrm>
              <a:off x="9347200" y="2768600"/>
              <a:ext cx="1066800" cy="3480866"/>
            </a:xfrm>
            <a:prstGeom prst="rect">
              <a:avLst/>
            </a:prstGeom>
            <a:noFill/>
            <a:ln w="57150">
              <a:solidFill>
                <a:srgbClr val="FE90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100B8E6-28FD-42D8-B133-1C365D8F0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4"/>
          <a:stretch/>
        </p:blipFill>
        <p:spPr>
          <a:xfrm>
            <a:off x="7641715" y="1340246"/>
            <a:ext cx="1714500" cy="85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81FEE53-DC95-44B4-A760-8781C328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710" y="2359652"/>
            <a:ext cx="4640301" cy="323563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7211D30-B0E4-4194-9666-B458CD76C837}"/>
              </a:ext>
            </a:extLst>
          </p:cNvPr>
          <p:cNvSpPr/>
          <p:nvPr/>
        </p:nvSpPr>
        <p:spPr>
          <a:xfrm>
            <a:off x="6461738" y="5259990"/>
            <a:ext cx="64568" cy="64568"/>
          </a:xfrm>
          <a:prstGeom prst="ellipse">
            <a:avLst/>
          </a:prstGeom>
          <a:solidFill>
            <a:srgbClr val="FE9090"/>
          </a:solidFill>
          <a:ln>
            <a:solidFill>
              <a:srgbClr val="FE9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8749D1D8-CE56-4DFC-AB34-08BB28E8636A}"/>
              </a:ext>
            </a:extLst>
          </p:cNvPr>
          <p:cNvSpPr/>
          <p:nvPr/>
        </p:nvSpPr>
        <p:spPr>
          <a:xfrm>
            <a:off x="6461738" y="5536215"/>
            <a:ext cx="64568" cy="64568"/>
          </a:xfrm>
          <a:prstGeom prst="ellipse">
            <a:avLst/>
          </a:prstGeom>
          <a:solidFill>
            <a:srgbClr val="FE9090"/>
          </a:solidFill>
          <a:ln>
            <a:solidFill>
              <a:srgbClr val="FE9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7B6E0A0-AB09-4280-A7E1-21D9E3B6F732}"/>
              </a:ext>
            </a:extLst>
          </p:cNvPr>
          <p:cNvSpPr/>
          <p:nvPr/>
        </p:nvSpPr>
        <p:spPr>
          <a:xfrm>
            <a:off x="6461738" y="5832831"/>
            <a:ext cx="64568" cy="64568"/>
          </a:xfrm>
          <a:prstGeom prst="ellipse">
            <a:avLst/>
          </a:prstGeom>
          <a:solidFill>
            <a:srgbClr val="FE9090"/>
          </a:solidFill>
          <a:ln>
            <a:solidFill>
              <a:srgbClr val="FE9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B6AA5E-3AFB-4F45-AF74-5A76532D8146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EBCBA5D-F053-448F-9F50-B62BB7B2DE54}"/>
              </a:ext>
            </a:extLst>
          </p:cNvPr>
          <p:cNvSpPr txBox="1"/>
          <p:nvPr/>
        </p:nvSpPr>
        <p:spPr>
          <a:xfrm>
            <a:off x="295533" y="5220481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① 날짜 오래된순으로 정렬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7E29356-6E7D-4D15-BF4A-0C9B3AE4D816}"/>
              </a:ext>
            </a:extLst>
          </p:cNvPr>
          <p:cNvSpPr txBox="1"/>
          <p:nvPr/>
        </p:nvSpPr>
        <p:spPr>
          <a:xfrm>
            <a:off x="4895948" y="5228438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② 예측할 열을 추출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5B11E4C-0850-45CF-987C-9B7D9BD43BA0}"/>
              </a:ext>
            </a:extLst>
          </p:cNvPr>
          <p:cNvSpPr txBox="1"/>
          <p:nvPr/>
        </p:nvSpPr>
        <p:spPr>
          <a:xfrm>
            <a:off x="9434435" y="1889719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③ 넘파이 배열에 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13D224-8514-4C75-96B7-60BF274A22A7}"/>
              </a:ext>
            </a:extLst>
          </p:cNvPr>
          <p:cNvSpPr txBox="1"/>
          <p:nvPr/>
        </p:nvSpPr>
        <p:spPr>
          <a:xfrm>
            <a:off x="1078776" y="533822"/>
            <a:ext cx="376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중간발표때 까지의 구현부</a:t>
            </a:r>
          </a:p>
        </p:txBody>
      </p:sp>
    </p:spTree>
    <p:extLst>
      <p:ext uri="{BB962C8B-B14F-4D97-AF65-F5344CB8AC3E}">
        <p14:creationId xmlns:p14="http://schemas.microsoft.com/office/powerpoint/2010/main" val="374894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D1EA29AB-1D80-4B13-B322-0BE7772B5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646653"/>
              </p:ext>
            </p:extLst>
          </p:nvPr>
        </p:nvGraphicFramePr>
        <p:xfrm>
          <a:off x="523816" y="1878327"/>
          <a:ext cx="1129389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96">
                  <a:extLst>
                    <a:ext uri="{9D8B030D-6E8A-4147-A177-3AD203B41FA5}">
                      <a16:colId xmlns:a16="http://schemas.microsoft.com/office/drawing/2014/main" xmlns="" val="3570841690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915461192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1541004247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3870096955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500090658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1735671719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4227589264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4216452254"/>
                    </a:ext>
                  </a:extLst>
                </a:gridCol>
                <a:gridCol w="448592">
                  <a:extLst>
                    <a:ext uri="{9D8B030D-6E8A-4147-A177-3AD203B41FA5}">
                      <a16:colId xmlns:a16="http://schemas.microsoft.com/office/drawing/2014/main" xmlns="" val="649624078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968434680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44852308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662202525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1442251407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203325371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451972364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818183070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322995631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3270378643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115699814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795197825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3319233855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4149334644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393499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924809189"/>
                    </a:ext>
                  </a:extLst>
                </a:gridCol>
                <a:gridCol w="240312">
                  <a:extLst>
                    <a:ext uri="{9D8B030D-6E8A-4147-A177-3AD203B41FA5}">
                      <a16:colId xmlns:a16="http://schemas.microsoft.com/office/drawing/2014/main" xmlns="" val="968934339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738157343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734338203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3140041347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1811002319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3905908822"/>
                    </a:ext>
                  </a:extLst>
                </a:gridCol>
                <a:gridCol w="263843">
                  <a:extLst>
                    <a:ext uri="{9D8B030D-6E8A-4147-A177-3AD203B41FA5}">
                      <a16:colId xmlns:a16="http://schemas.microsoft.com/office/drawing/2014/main" xmlns="" val="2033561760"/>
                    </a:ext>
                  </a:extLst>
                </a:gridCol>
                <a:gridCol w="263843">
                  <a:extLst>
                    <a:ext uri="{9D8B030D-6E8A-4147-A177-3AD203B41FA5}">
                      <a16:colId xmlns:a16="http://schemas.microsoft.com/office/drawing/2014/main" xmlns="" val="457311948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3122544600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4285445841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37690649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1080371930"/>
                    </a:ext>
                  </a:extLst>
                </a:gridCol>
                <a:gridCol w="1121480">
                  <a:extLst>
                    <a:ext uri="{9D8B030D-6E8A-4147-A177-3AD203B41FA5}">
                      <a16:colId xmlns:a16="http://schemas.microsoft.com/office/drawing/2014/main" xmlns="" val="45297180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899605289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945798016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70634095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2068463378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3454209098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4212998715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1633644376"/>
                    </a:ext>
                  </a:extLst>
                </a:gridCol>
                <a:gridCol w="224296">
                  <a:extLst>
                    <a:ext uri="{9D8B030D-6E8A-4147-A177-3AD203B41FA5}">
                      <a16:colId xmlns:a16="http://schemas.microsoft.com/office/drawing/2014/main" xmlns="" val="413510145"/>
                    </a:ext>
                  </a:extLst>
                </a:gridCol>
              </a:tblGrid>
              <a:tr h="28211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··</a:t>
                      </a:r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· · ·</a:t>
                      </a:r>
                      <a:endParaRPr lang="ko-KR" altLang="en-US" sz="1800" b="1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2613795"/>
                  </a:ext>
                </a:extLst>
              </a:tr>
            </a:tbl>
          </a:graphicData>
        </a:graphic>
      </p:graphicFrame>
      <p:sp>
        <p:nvSpPr>
          <p:cNvPr id="6" name="원호 5">
            <a:extLst>
              <a:ext uri="{FF2B5EF4-FFF2-40B4-BE49-F238E27FC236}">
                <a16:creationId xmlns:a16="http://schemas.microsoft.com/office/drawing/2014/main" xmlns="" id="{1CAF40FF-6E2D-44E7-9BF0-D7B357352A90}"/>
              </a:ext>
            </a:extLst>
          </p:cNvPr>
          <p:cNvSpPr/>
          <p:nvPr/>
        </p:nvSpPr>
        <p:spPr>
          <a:xfrm>
            <a:off x="523816" y="1467073"/>
            <a:ext cx="11293894" cy="830997"/>
          </a:xfrm>
          <a:prstGeom prst="arc">
            <a:avLst>
              <a:gd name="adj1" fmla="val 10799143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FC96AA4-D621-46AC-A2C6-EFC96E008832}"/>
              </a:ext>
            </a:extLst>
          </p:cNvPr>
          <p:cNvSpPr txBox="1"/>
          <p:nvPr/>
        </p:nvSpPr>
        <p:spPr>
          <a:xfrm>
            <a:off x="5698294" y="1282407"/>
            <a:ext cx="79541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721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xmlns="" id="{92F9B838-E98F-4026-954A-C8652307AE67}"/>
              </a:ext>
            </a:extLst>
          </p:cNvPr>
          <p:cNvSpPr/>
          <p:nvPr/>
        </p:nvSpPr>
        <p:spPr>
          <a:xfrm rot="10800000">
            <a:off x="612716" y="2010413"/>
            <a:ext cx="3679884" cy="575313"/>
          </a:xfrm>
          <a:prstGeom prst="arc">
            <a:avLst>
              <a:gd name="adj1" fmla="val 10768216"/>
              <a:gd name="adj2" fmla="val 0"/>
            </a:avLst>
          </a:prstGeom>
          <a:ln w="28575">
            <a:solidFill>
              <a:srgbClr val="FE909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AB6A4E1-249A-49D7-B09F-6951581E34CE}"/>
              </a:ext>
            </a:extLst>
          </p:cNvPr>
          <p:cNvSpPr txBox="1"/>
          <p:nvPr/>
        </p:nvSpPr>
        <p:spPr>
          <a:xfrm>
            <a:off x="2054952" y="2424029"/>
            <a:ext cx="65915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51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D5C94B7-A55F-4EB8-8507-FF2C03CACA97}"/>
              </a:ext>
            </a:extLst>
          </p:cNvPr>
          <p:cNvSpPr/>
          <p:nvPr/>
        </p:nvSpPr>
        <p:spPr>
          <a:xfrm>
            <a:off x="920958" y="1840148"/>
            <a:ext cx="3883084" cy="419743"/>
          </a:xfrm>
          <a:prstGeom prst="rect">
            <a:avLst/>
          </a:prstGeom>
          <a:noFill/>
          <a:ln w="57150">
            <a:solidFill>
              <a:srgbClr val="9FC185">
                <a:alpha val="80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AC5C6F8-A36D-4194-B6F4-D3815C529359}"/>
              </a:ext>
            </a:extLst>
          </p:cNvPr>
          <p:cNvSpPr/>
          <p:nvPr/>
        </p:nvSpPr>
        <p:spPr>
          <a:xfrm>
            <a:off x="709687" y="1838635"/>
            <a:ext cx="3883084" cy="419743"/>
          </a:xfrm>
          <a:prstGeom prst="rect">
            <a:avLst/>
          </a:prstGeom>
          <a:noFill/>
          <a:ln w="57150">
            <a:solidFill>
              <a:srgbClr val="7FB9E1">
                <a:alpha val="76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EFBC547-C078-47AC-A212-4E15F3F467DC}"/>
              </a:ext>
            </a:extLst>
          </p:cNvPr>
          <p:cNvSpPr/>
          <p:nvPr/>
        </p:nvSpPr>
        <p:spPr>
          <a:xfrm>
            <a:off x="481087" y="1838635"/>
            <a:ext cx="3883084" cy="419743"/>
          </a:xfrm>
          <a:prstGeom prst="rect">
            <a:avLst/>
          </a:prstGeom>
          <a:noFill/>
          <a:ln w="57150">
            <a:solidFill>
              <a:srgbClr val="FE9090">
                <a:alpha val="80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7D5F1B8-715A-4D7A-9675-4B3BBC13288C}"/>
              </a:ext>
            </a:extLst>
          </p:cNvPr>
          <p:cNvSpPr/>
          <p:nvPr/>
        </p:nvSpPr>
        <p:spPr>
          <a:xfrm>
            <a:off x="7960026" y="1844604"/>
            <a:ext cx="3883084" cy="419743"/>
          </a:xfrm>
          <a:prstGeom prst="rect">
            <a:avLst/>
          </a:prstGeom>
          <a:noFill/>
          <a:ln w="57150">
            <a:solidFill>
              <a:srgbClr val="FE909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xmlns="" id="{34C9DBCD-1A6F-4AC9-9764-5E899E6D0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051851"/>
              </p:ext>
            </p:extLst>
          </p:nvPr>
        </p:nvGraphicFramePr>
        <p:xfrm>
          <a:off x="3363618" y="3096891"/>
          <a:ext cx="5588000" cy="2911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xmlns="" val="1539333967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300915946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16260843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127012563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98649542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415419785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2097276972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158651150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393566795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xmlns="" val="1678126732"/>
                    </a:ext>
                  </a:extLst>
                </a:gridCol>
              </a:tblGrid>
              <a:tr h="3585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2083211"/>
                  </a:ext>
                </a:extLst>
              </a:tr>
              <a:tr h="3585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4940024"/>
                  </a:ext>
                </a:extLst>
              </a:tr>
              <a:tr h="3585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3509331"/>
                  </a:ext>
                </a:extLst>
              </a:tr>
              <a:tr h="3585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5459063"/>
                  </a:ext>
                </a:extLst>
              </a:tr>
              <a:tr h="717072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· · ·</a:t>
                      </a:r>
                      <a:endParaRPr lang="ko-KR" altLang="en-US" b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868636"/>
                  </a:ext>
                </a:extLst>
              </a:tr>
              <a:tr h="3585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0354880"/>
                  </a:ext>
                </a:extLst>
              </a:tr>
              <a:tr h="3585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378437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5642C9D-9AE1-4C6A-A359-058983337B01}"/>
              </a:ext>
            </a:extLst>
          </p:cNvPr>
          <p:cNvSpPr/>
          <p:nvPr/>
        </p:nvSpPr>
        <p:spPr>
          <a:xfrm>
            <a:off x="3363618" y="3064074"/>
            <a:ext cx="5588000" cy="419743"/>
          </a:xfrm>
          <a:prstGeom prst="rect">
            <a:avLst/>
          </a:prstGeom>
          <a:noFill/>
          <a:ln w="57150">
            <a:solidFill>
              <a:srgbClr val="FE909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22429D6-B392-46C9-BFC2-36A6658623A8}"/>
              </a:ext>
            </a:extLst>
          </p:cNvPr>
          <p:cNvSpPr/>
          <p:nvPr/>
        </p:nvSpPr>
        <p:spPr>
          <a:xfrm>
            <a:off x="3363618" y="3451142"/>
            <a:ext cx="5588000" cy="419743"/>
          </a:xfrm>
          <a:prstGeom prst="rect">
            <a:avLst/>
          </a:prstGeom>
          <a:noFill/>
          <a:ln w="57150">
            <a:solidFill>
              <a:srgbClr val="7FB9E1">
                <a:alpha val="76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884CAB1-BFA4-4704-91D9-E95A527F1D86}"/>
              </a:ext>
            </a:extLst>
          </p:cNvPr>
          <p:cNvSpPr/>
          <p:nvPr/>
        </p:nvSpPr>
        <p:spPr>
          <a:xfrm>
            <a:off x="3363618" y="3805393"/>
            <a:ext cx="5588000" cy="419743"/>
          </a:xfrm>
          <a:prstGeom prst="rect">
            <a:avLst/>
          </a:prstGeom>
          <a:noFill/>
          <a:ln w="57150">
            <a:solidFill>
              <a:srgbClr val="9FC185">
                <a:alpha val="80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E818F8C-9613-4B77-9408-A69F7B307E2E}"/>
              </a:ext>
            </a:extLst>
          </p:cNvPr>
          <p:cNvSpPr/>
          <p:nvPr/>
        </p:nvSpPr>
        <p:spPr>
          <a:xfrm>
            <a:off x="3363618" y="5623345"/>
            <a:ext cx="5588000" cy="419743"/>
          </a:xfrm>
          <a:prstGeom prst="rect">
            <a:avLst/>
          </a:prstGeom>
          <a:noFill/>
          <a:ln w="57150">
            <a:solidFill>
              <a:srgbClr val="FE909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xmlns="" id="{CB353BDB-4C8E-48C8-ACF8-52037C6560C9}"/>
              </a:ext>
            </a:extLst>
          </p:cNvPr>
          <p:cNvSpPr/>
          <p:nvPr/>
        </p:nvSpPr>
        <p:spPr>
          <a:xfrm rot="10800000">
            <a:off x="3415976" y="5831258"/>
            <a:ext cx="5588000" cy="575313"/>
          </a:xfrm>
          <a:prstGeom prst="arc">
            <a:avLst>
              <a:gd name="adj1" fmla="val 10768216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F34B34D-F6AA-4E79-A456-17F58282E00B}"/>
              </a:ext>
            </a:extLst>
          </p:cNvPr>
          <p:cNvSpPr txBox="1"/>
          <p:nvPr/>
        </p:nvSpPr>
        <p:spPr>
          <a:xfrm>
            <a:off x="5811549" y="6251001"/>
            <a:ext cx="6921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51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xmlns="" id="{A6286728-7C13-4C19-9516-85711A78D69E}"/>
              </a:ext>
            </a:extLst>
          </p:cNvPr>
          <p:cNvSpPr/>
          <p:nvPr/>
        </p:nvSpPr>
        <p:spPr>
          <a:xfrm rot="5400000">
            <a:off x="7496446" y="4272481"/>
            <a:ext cx="3043344" cy="603599"/>
          </a:xfrm>
          <a:prstGeom prst="arc">
            <a:avLst>
              <a:gd name="adj1" fmla="val 10768216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629E7CD-8B75-463C-A374-05779617C4B3}"/>
              </a:ext>
            </a:extLst>
          </p:cNvPr>
          <p:cNvSpPr txBox="1"/>
          <p:nvPr/>
        </p:nvSpPr>
        <p:spPr>
          <a:xfrm>
            <a:off x="9061486" y="4389614"/>
            <a:ext cx="79701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670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834D497-51E6-4E40-B1B2-9F915C5AC70A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xmlns="" id="{1298045A-C357-413A-92BE-9E4C587F8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472656"/>
              </p:ext>
            </p:extLst>
          </p:nvPr>
        </p:nvGraphicFramePr>
        <p:xfrm>
          <a:off x="3351808" y="3013152"/>
          <a:ext cx="5637910" cy="3093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1169">
                  <a:extLst>
                    <a:ext uri="{9D8B030D-6E8A-4147-A177-3AD203B41FA5}">
                      <a16:colId xmlns:a16="http://schemas.microsoft.com/office/drawing/2014/main" xmlns="" val="3178295222"/>
                    </a:ext>
                  </a:extLst>
                </a:gridCol>
                <a:gridCol w="616741">
                  <a:extLst>
                    <a:ext uri="{9D8B030D-6E8A-4147-A177-3AD203B41FA5}">
                      <a16:colId xmlns:a16="http://schemas.microsoft.com/office/drawing/2014/main" xmlns="" val="3349139131"/>
                    </a:ext>
                  </a:extLst>
                </a:gridCol>
              </a:tblGrid>
              <a:tr h="216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학습</a:t>
                      </a:r>
                      <a:r>
                        <a:rPr lang="en-US" altLang="ko-KR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ko-KR" altLang="en-US"/>
                        <a:t>분석데이터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2D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09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8671569"/>
                  </a:ext>
                </a:extLst>
              </a:tr>
              <a:tr h="92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평가데이터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D7E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B9E1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72292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05B9453-8498-4D9A-B6D0-08CC705B927E}"/>
              </a:ext>
            </a:extLst>
          </p:cNvPr>
          <p:cNvSpPr txBox="1"/>
          <p:nvPr/>
        </p:nvSpPr>
        <p:spPr>
          <a:xfrm>
            <a:off x="7857682" y="3902080"/>
            <a:ext cx="1670650" cy="369332"/>
          </a:xfrm>
          <a:prstGeom prst="rect">
            <a:avLst/>
          </a:prstGeom>
          <a:solidFill>
            <a:srgbClr val="FE9090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B3981A6-F096-4F8D-A784-E548DCC9FC76}"/>
              </a:ext>
            </a:extLst>
          </p:cNvPr>
          <p:cNvSpPr txBox="1"/>
          <p:nvPr/>
        </p:nvSpPr>
        <p:spPr>
          <a:xfrm>
            <a:off x="1078776" y="533822"/>
            <a:ext cx="376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중간발표때 까지의 구현부</a:t>
            </a:r>
          </a:p>
        </p:txBody>
      </p:sp>
    </p:spTree>
    <p:extLst>
      <p:ext uri="{BB962C8B-B14F-4D97-AF65-F5344CB8AC3E}">
        <p14:creationId xmlns:p14="http://schemas.microsoft.com/office/powerpoint/2010/main" val="408114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3C7F8C-3972-4793-9EAB-F1BC0666C3D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A29DEE7-61D3-4ADF-B566-761318AB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00" y="1527936"/>
            <a:ext cx="4796617" cy="4617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25991C-AB4F-4A7F-9D70-F27EBB54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3" y="1255135"/>
            <a:ext cx="6555318" cy="131576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8551487-9797-421E-8F37-577C3521D06C}"/>
              </a:ext>
            </a:extLst>
          </p:cNvPr>
          <p:cNvGrpSpPr/>
          <p:nvPr/>
        </p:nvGrpSpPr>
        <p:grpSpPr>
          <a:xfrm>
            <a:off x="2881822" y="3836532"/>
            <a:ext cx="1441862" cy="2826924"/>
            <a:chOff x="3627903" y="2030506"/>
            <a:chExt cx="1819276" cy="35668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9700C5E8-5CA4-406D-93ED-1BD0E0A3A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46"/>
            <a:stretch/>
          </p:blipFill>
          <p:spPr>
            <a:xfrm>
              <a:off x="3627904" y="2030506"/>
              <a:ext cx="1819275" cy="25336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6137E5DC-F624-445E-8629-123B8E682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5722"/>
            <a:stretch/>
          </p:blipFill>
          <p:spPr>
            <a:xfrm>
              <a:off x="3627903" y="4459993"/>
              <a:ext cx="1819275" cy="11373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CD39277-0CA5-450B-8470-A209FE92C16D}"/>
                </a:ext>
              </a:extLst>
            </p:cNvPr>
            <p:cNvSpPr txBox="1"/>
            <p:nvPr/>
          </p:nvSpPr>
          <p:spPr>
            <a:xfrm rot="5400000">
              <a:off x="3822223" y="3630745"/>
              <a:ext cx="1281517" cy="1168293"/>
            </a:xfrm>
            <a:prstGeom prst="rect">
              <a:avLst/>
            </a:prstGeom>
            <a:solidFill>
              <a:schemeClr val="bg1"/>
            </a:solidFill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· </a:t>
              </a:r>
            </a:p>
            <a:p>
              <a:pPr algn="ctr"/>
              <a:r>
                <a:rPr lang="en-US" altLang="ko-KR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·</a:t>
              </a:r>
            </a:p>
            <a:p>
              <a:pPr algn="ctr"/>
              <a:r>
                <a:rPr lang="en-US" altLang="ko-KR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·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2C7FF21-EAF2-411C-A858-A6D49EEFB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71" y="2753953"/>
            <a:ext cx="5531224" cy="925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5CB0D58-505D-4CE6-A402-64BD28DC8F6E}"/>
              </a:ext>
            </a:extLst>
          </p:cNvPr>
          <p:cNvSpPr txBox="1"/>
          <p:nvPr/>
        </p:nvSpPr>
        <p:spPr>
          <a:xfrm>
            <a:off x="1078776" y="533822"/>
            <a:ext cx="376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중간발표때 까지의 구현부</a:t>
            </a:r>
          </a:p>
        </p:txBody>
      </p:sp>
    </p:spTree>
    <p:extLst>
      <p:ext uri="{BB962C8B-B14F-4D97-AF65-F5344CB8AC3E}">
        <p14:creationId xmlns:p14="http://schemas.microsoft.com/office/powerpoint/2010/main" val="2728652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3C7F8C-3972-4793-9EAB-F1BC0666C3D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8BA2A55-D54A-4248-B297-C14FA13A6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0" t="24968" r="4362" b="915"/>
          <a:stretch/>
        </p:blipFill>
        <p:spPr>
          <a:xfrm>
            <a:off x="1908332" y="1210931"/>
            <a:ext cx="8375336" cy="5195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C2C886-8915-4FAC-B3CB-38CC51652E7C}"/>
              </a:ext>
            </a:extLst>
          </p:cNvPr>
          <p:cNvSpPr txBox="1"/>
          <p:nvPr/>
        </p:nvSpPr>
        <p:spPr>
          <a:xfrm>
            <a:off x="1078776" y="533822"/>
            <a:ext cx="376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중간발표때 까지의 구현부</a:t>
            </a:r>
          </a:p>
        </p:txBody>
      </p:sp>
    </p:spTree>
    <p:extLst>
      <p:ext uri="{BB962C8B-B14F-4D97-AF65-F5344CB8AC3E}">
        <p14:creationId xmlns:p14="http://schemas.microsoft.com/office/powerpoint/2010/main" val="3586883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09420A5-356E-45EE-B22C-7C955576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2" t="29460" r="7763" b="4445"/>
          <a:stretch/>
        </p:blipFill>
        <p:spPr>
          <a:xfrm>
            <a:off x="365761" y="1449977"/>
            <a:ext cx="8651454" cy="5054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64F165F-52CC-4DA7-B500-A9C5A1504BDB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D36B72A-18A9-4611-AB92-79C0DACE1082}"/>
              </a:ext>
            </a:extLst>
          </p:cNvPr>
          <p:cNvSpPr txBox="1"/>
          <p:nvPr/>
        </p:nvSpPr>
        <p:spPr>
          <a:xfrm>
            <a:off x="1078776" y="533822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구현 내용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FCFB4C0-028A-42D3-9449-C5944FDA5D4E}"/>
              </a:ext>
            </a:extLst>
          </p:cNvPr>
          <p:cNvSpPr/>
          <p:nvPr/>
        </p:nvSpPr>
        <p:spPr>
          <a:xfrm>
            <a:off x="940527" y="3092042"/>
            <a:ext cx="2821576" cy="336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6EE7FE7-32EF-45DE-93D3-D3AB2FE21D3D}"/>
              </a:ext>
            </a:extLst>
          </p:cNvPr>
          <p:cNvSpPr/>
          <p:nvPr/>
        </p:nvSpPr>
        <p:spPr>
          <a:xfrm>
            <a:off x="940528" y="3668046"/>
            <a:ext cx="5904410" cy="577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C055DB2-F9C6-4FE9-80D8-21987836BDE9}"/>
              </a:ext>
            </a:extLst>
          </p:cNvPr>
          <p:cNvSpPr/>
          <p:nvPr/>
        </p:nvSpPr>
        <p:spPr>
          <a:xfrm>
            <a:off x="940526" y="6219670"/>
            <a:ext cx="979713" cy="284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AF6DA0-3370-429F-ADE6-E4CBBCD46F84}"/>
              </a:ext>
            </a:extLst>
          </p:cNvPr>
          <p:cNvSpPr txBox="1"/>
          <p:nvPr/>
        </p:nvSpPr>
        <p:spPr>
          <a:xfrm>
            <a:off x="7175863" y="3429000"/>
            <a:ext cx="5016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추가된 유동인구 데이터를 학습한다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재사용 하기 때문에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epoch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설정 하였지만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val_loss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더 이상 줄지 않을 때 학습을 중단하고 모델을 저장한다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모델의 오차는 평균 약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3%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820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2EA0BA4-0549-43EC-A152-0DE959986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481953"/>
            <a:ext cx="6243366" cy="5145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7232DC1-1031-4BD5-95E5-B0164D54220D}"/>
              </a:ext>
            </a:extLst>
          </p:cNvPr>
          <p:cNvSpPr txBox="1"/>
          <p:nvPr/>
        </p:nvSpPr>
        <p:spPr>
          <a:xfrm>
            <a:off x="6701246" y="2208064"/>
            <a:ext cx="50161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Return_a_week()</a:t>
            </a: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총생활인구수의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일주일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예측치만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CSV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저장</a:t>
            </a: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csv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공공데이터의 갱신이 매일 이루어 지는것이 아니라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3~4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정도 늦다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그에 비해 확진자 데이터는 매일 빠르게 갱신 되기 때문에 이 차이를 보완하기 위해서 예측한 유동인구량을 따로 저장하여 추가하여 사용하기 위해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csv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저장하여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 그리는 것을 보완하도록 한다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과정에서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판다스의 데이터프레임은 자료형이 다르면 다른 자료로 인식하기 때문에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integer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형의 날짜를 문자형으로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이것을 다시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datetime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형으로 바꾸어 하루씩 증가시켜 배열에 넣고 다시 반대 과정으로 데이터프레임이 같은 날짜로 인식할 수 있도록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integer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형태의 날짜값을 넣는다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9F4004-8409-4840-8E1E-04168D56700E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FA82828-7857-4F9E-A959-34553FBA3BC3}"/>
              </a:ext>
            </a:extLst>
          </p:cNvPr>
          <p:cNvSpPr txBox="1"/>
          <p:nvPr/>
        </p:nvSpPr>
        <p:spPr>
          <a:xfrm>
            <a:off x="1078776" y="533822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구현 내용 설명</a:t>
            </a:r>
          </a:p>
        </p:txBody>
      </p:sp>
    </p:spTree>
    <p:extLst>
      <p:ext uri="{BB962C8B-B14F-4D97-AF65-F5344CB8AC3E}">
        <p14:creationId xmlns:p14="http://schemas.microsoft.com/office/powerpoint/2010/main" val="418852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04C5927-73FC-4A9D-A53A-3F26E6D0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76" y="1933585"/>
            <a:ext cx="7115175" cy="350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ECF6F75-C46B-404C-A41C-64D76D8766DA}"/>
              </a:ext>
            </a:extLst>
          </p:cNvPr>
          <p:cNvSpPr txBox="1"/>
          <p:nvPr/>
        </p:nvSpPr>
        <p:spPr>
          <a:xfrm>
            <a:off x="7524342" y="2525485"/>
            <a:ext cx="348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Matplotlib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라이브러리를 사용하여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 동향 선그래프를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8EF20B-0CE0-4440-B009-2745ABAA75D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183A4A9-FAB8-4559-B63D-E550EBC49CDD}"/>
              </a:ext>
            </a:extLst>
          </p:cNvPr>
          <p:cNvSpPr txBox="1"/>
          <p:nvPr/>
        </p:nvSpPr>
        <p:spPr>
          <a:xfrm>
            <a:off x="1078776" y="533822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구현 내용 설명</a:t>
            </a:r>
          </a:p>
        </p:txBody>
      </p:sp>
    </p:spTree>
    <p:extLst>
      <p:ext uri="{BB962C8B-B14F-4D97-AF65-F5344CB8AC3E}">
        <p14:creationId xmlns:p14="http://schemas.microsoft.com/office/powerpoint/2010/main" val="2804012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EC5F030-1B0C-4A2D-AC57-455CD55B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" y="1045930"/>
            <a:ext cx="6283779" cy="5502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698231D-4BF1-4628-99F2-F20ED7EC06DE}"/>
              </a:ext>
            </a:extLst>
          </p:cNvPr>
          <p:cNvSpPr txBox="1"/>
          <p:nvPr/>
        </p:nvSpPr>
        <p:spPr>
          <a:xfrm>
            <a:off x="7315200" y="2301129"/>
            <a:ext cx="4023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Graph_manager</a:t>
            </a: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총생활인구수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확진자수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 이름을 포함한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graph_dict.json 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468A603-E2E7-43BA-9448-F441E0E27760}"/>
              </a:ext>
            </a:extLst>
          </p:cNvPr>
          <p:cNvSpPr/>
          <p:nvPr/>
        </p:nvSpPr>
        <p:spPr>
          <a:xfrm>
            <a:off x="521970" y="1045931"/>
            <a:ext cx="6283779" cy="1004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84A453-6D8B-4544-95A6-3AF6C3D1CC09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48C92D-45B3-423A-A2DE-1E311D97C1E3}"/>
              </a:ext>
            </a:extLst>
          </p:cNvPr>
          <p:cNvSpPr txBox="1"/>
          <p:nvPr/>
        </p:nvSpPr>
        <p:spPr>
          <a:xfrm>
            <a:off x="1078776" y="533822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구현 내용 설명</a:t>
            </a:r>
          </a:p>
        </p:txBody>
      </p:sp>
    </p:spTree>
    <p:extLst>
      <p:ext uri="{BB962C8B-B14F-4D97-AF65-F5344CB8AC3E}">
        <p14:creationId xmlns:p14="http://schemas.microsoft.com/office/powerpoint/2010/main" val="1641546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8031765-5BD6-4B19-A7AE-605CBC4E6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8" t="24571" r="4801" b="4515"/>
          <a:stretch/>
        </p:blipFill>
        <p:spPr>
          <a:xfrm>
            <a:off x="1921056" y="1057042"/>
            <a:ext cx="8349887" cy="5571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7866EA3-1778-40E5-BAF8-7775CC797452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750610-6F21-46E8-8A2C-8E196F488BA7}"/>
              </a:ext>
            </a:extLst>
          </p:cNvPr>
          <p:cNvSpPr txBox="1"/>
          <p:nvPr/>
        </p:nvSpPr>
        <p:spPr>
          <a:xfrm>
            <a:off x="1078776" y="533822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구현 내용 설명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EED40F60-1697-4D12-8613-907B0A8F1498}"/>
              </a:ext>
            </a:extLst>
          </p:cNvPr>
          <p:cNvSpPr/>
          <p:nvPr/>
        </p:nvSpPr>
        <p:spPr>
          <a:xfrm>
            <a:off x="1921056" y="1449977"/>
            <a:ext cx="462641" cy="5232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C634E1AF-1286-44BE-B93A-823EFAE1B6BF}"/>
              </a:ext>
            </a:extLst>
          </p:cNvPr>
          <p:cNvSpPr/>
          <p:nvPr/>
        </p:nvSpPr>
        <p:spPr>
          <a:xfrm>
            <a:off x="1999434" y="3646303"/>
            <a:ext cx="462641" cy="5232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24B6427-CD18-4D68-982A-0B23FF815384}"/>
              </a:ext>
            </a:extLst>
          </p:cNvPr>
          <p:cNvSpPr/>
          <p:nvPr/>
        </p:nvSpPr>
        <p:spPr>
          <a:xfrm>
            <a:off x="2383697" y="1501527"/>
            <a:ext cx="1430657" cy="471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9B7B559-B5B0-4156-8211-B22F6BF321D1}"/>
              </a:ext>
            </a:extLst>
          </p:cNvPr>
          <p:cNvSpPr/>
          <p:nvPr/>
        </p:nvSpPr>
        <p:spPr>
          <a:xfrm>
            <a:off x="4399186" y="1475752"/>
            <a:ext cx="1857921" cy="471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15077A-24C1-4C72-BD5B-7F612AEA645C}"/>
              </a:ext>
            </a:extLst>
          </p:cNvPr>
          <p:cNvSpPr txBox="1"/>
          <p:nvPr/>
        </p:nvSpPr>
        <p:spPr>
          <a:xfrm>
            <a:off x="1140073" y="150152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인덱스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D8E0AA-F1E1-499C-B975-47ADF50CA104}"/>
              </a:ext>
            </a:extLst>
          </p:cNvPr>
          <p:cNvSpPr txBox="1"/>
          <p:nvPr/>
        </p:nvSpPr>
        <p:spPr>
          <a:xfrm>
            <a:off x="3396988" y="1840081"/>
            <a:ext cx="5934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8F8662D-12C5-4E50-A038-03FC290F6BC9}"/>
              </a:ext>
            </a:extLst>
          </p:cNvPr>
          <p:cNvSpPr txBox="1"/>
          <p:nvPr/>
        </p:nvSpPr>
        <p:spPr>
          <a:xfrm>
            <a:off x="4075239" y="1803920"/>
            <a:ext cx="25058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총생활인구  확진자수  구이름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0A7C0B2-845B-4C44-9598-7908EB136D95}"/>
              </a:ext>
            </a:extLst>
          </p:cNvPr>
          <p:cNvSpPr txBox="1"/>
          <p:nvPr/>
        </p:nvSpPr>
        <p:spPr>
          <a:xfrm>
            <a:off x="10336234" y="1957808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Graph_dict.json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6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245A0893-5100-4E69-94F9-B728B97A5F53}"/>
              </a:ext>
            </a:extLst>
          </p:cNvPr>
          <p:cNvSpPr/>
          <p:nvPr/>
        </p:nvSpPr>
        <p:spPr>
          <a:xfrm>
            <a:off x="1386325" y="1713353"/>
            <a:ext cx="2135834" cy="19580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D25021F-B654-4755-B588-E3066E8FFDF0}"/>
              </a:ext>
            </a:extLst>
          </p:cNvPr>
          <p:cNvSpPr/>
          <p:nvPr/>
        </p:nvSpPr>
        <p:spPr>
          <a:xfrm>
            <a:off x="1078776" y="4443485"/>
            <a:ext cx="2641600" cy="7377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en-US" altLang="ko-KR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F21F1EE-5C56-47DA-ACC9-502F7E064FA3}"/>
              </a:ext>
            </a:extLst>
          </p:cNvPr>
          <p:cNvSpPr/>
          <p:nvPr/>
        </p:nvSpPr>
        <p:spPr>
          <a:xfrm>
            <a:off x="4775200" y="4443485"/>
            <a:ext cx="2641600" cy="7377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가공 및 처리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896337C-5BC2-476C-8D9C-A04E32055B73}"/>
              </a:ext>
            </a:extLst>
          </p:cNvPr>
          <p:cNvSpPr/>
          <p:nvPr/>
        </p:nvSpPr>
        <p:spPr>
          <a:xfrm>
            <a:off x="8471624" y="4443485"/>
            <a:ext cx="2641600" cy="7377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FAAA18-825A-4A9B-86E0-6C38FA3225C8}"/>
              </a:ext>
            </a:extLst>
          </p:cNvPr>
          <p:cNvSpPr txBox="1"/>
          <p:nvPr/>
        </p:nvSpPr>
        <p:spPr>
          <a:xfrm>
            <a:off x="1181100" y="441489"/>
            <a:ext cx="2967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소개</a:t>
            </a:r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xmlns="" id="{54FDA0D6-6830-48F6-839E-84F6EA73FA8C}"/>
              </a:ext>
            </a:extLst>
          </p:cNvPr>
          <p:cNvSpPr/>
          <p:nvPr/>
        </p:nvSpPr>
        <p:spPr>
          <a:xfrm rot="5400000">
            <a:off x="4725678" y="1491012"/>
            <a:ext cx="2740641" cy="2454965"/>
          </a:xfrm>
          <a:prstGeom prst="hexagon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A73AA3CF-3654-43B6-AE8C-8C0C4CA72331}"/>
              </a:ext>
            </a:extLst>
          </p:cNvPr>
          <p:cNvSpPr/>
          <p:nvPr/>
        </p:nvSpPr>
        <p:spPr>
          <a:xfrm>
            <a:off x="1311541" y="1542733"/>
            <a:ext cx="2170861" cy="2299806"/>
          </a:xfrm>
          <a:prstGeom prst="ellipse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l="20000" t="20000" r="20000" b="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xmlns="" id="{7D176895-4CFD-4917-A740-0748649F7424}"/>
              </a:ext>
            </a:extLst>
          </p:cNvPr>
          <p:cNvSpPr/>
          <p:nvPr/>
        </p:nvSpPr>
        <p:spPr>
          <a:xfrm rot="5400000">
            <a:off x="1038263" y="1491012"/>
            <a:ext cx="2740640" cy="2454965"/>
          </a:xfrm>
          <a:prstGeom prst="hexagon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xmlns="" id="{CC5431D5-10D0-41AF-9684-F398DB7C97C2}"/>
              </a:ext>
            </a:extLst>
          </p:cNvPr>
          <p:cNvSpPr/>
          <p:nvPr/>
        </p:nvSpPr>
        <p:spPr>
          <a:xfrm rot="5400000">
            <a:off x="8422104" y="1491012"/>
            <a:ext cx="2740641" cy="2454965"/>
          </a:xfrm>
          <a:prstGeom prst="hexagon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7A420ACD-23E6-4131-9C9B-0142D200F0E4}"/>
              </a:ext>
            </a:extLst>
          </p:cNvPr>
          <p:cNvSpPr/>
          <p:nvPr/>
        </p:nvSpPr>
        <p:spPr>
          <a:xfrm>
            <a:off x="5028083" y="1713352"/>
            <a:ext cx="2135834" cy="19580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0BC035DC-96AF-4721-9665-19F7047071AD}"/>
              </a:ext>
            </a:extLst>
          </p:cNvPr>
          <p:cNvSpPr/>
          <p:nvPr/>
        </p:nvSpPr>
        <p:spPr>
          <a:xfrm>
            <a:off x="8724507" y="1739486"/>
            <a:ext cx="2135834" cy="19580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917925D7-A60E-4A92-8A50-652C7219AA86}"/>
              </a:ext>
            </a:extLst>
          </p:cNvPr>
          <p:cNvSpPr/>
          <p:nvPr/>
        </p:nvSpPr>
        <p:spPr>
          <a:xfrm>
            <a:off x="4906300" y="1542733"/>
            <a:ext cx="2379399" cy="2299252"/>
          </a:xfrm>
          <a:prstGeom prst="ellipse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20000" t="20000" r="20000" b="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258AC9CA-32D9-4635-B715-99CA048B9C79}"/>
              </a:ext>
            </a:extLst>
          </p:cNvPr>
          <p:cNvSpPr/>
          <p:nvPr/>
        </p:nvSpPr>
        <p:spPr>
          <a:xfrm>
            <a:off x="3882948" y="2468731"/>
            <a:ext cx="689051" cy="616227"/>
          </a:xfrm>
          <a:prstGeom prst="rightArrow">
            <a:avLst>
              <a:gd name="adj1" fmla="val 35965"/>
              <a:gd name="adj2" fmla="val 58772"/>
            </a:avLst>
          </a:prstGeom>
          <a:solidFill>
            <a:schemeClr val="bg1">
              <a:lumMod val="8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9D8BDD0B-0900-461F-B796-829627120C8B}"/>
              </a:ext>
            </a:extLst>
          </p:cNvPr>
          <p:cNvSpPr/>
          <p:nvPr/>
        </p:nvSpPr>
        <p:spPr>
          <a:xfrm>
            <a:off x="7599686" y="2468731"/>
            <a:ext cx="689051" cy="616227"/>
          </a:xfrm>
          <a:prstGeom prst="rightArrow">
            <a:avLst>
              <a:gd name="adj1" fmla="val 35965"/>
              <a:gd name="adj2" fmla="val 58772"/>
            </a:avLst>
          </a:prstGeom>
          <a:solidFill>
            <a:schemeClr val="bg1">
              <a:lumMod val="8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3C7F8C-3972-4793-9EAB-F1BC0666C3D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948E73BC-06DA-41C1-B697-D1D071963811}"/>
              </a:ext>
            </a:extLst>
          </p:cNvPr>
          <p:cNvSpPr/>
          <p:nvPr/>
        </p:nvSpPr>
        <p:spPr>
          <a:xfrm>
            <a:off x="1352389" y="1705197"/>
            <a:ext cx="2135834" cy="195801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B34CDF0E-6DC5-4183-9B95-26A18573E368}"/>
              </a:ext>
            </a:extLst>
          </p:cNvPr>
          <p:cNvSpPr/>
          <p:nvPr/>
        </p:nvSpPr>
        <p:spPr>
          <a:xfrm>
            <a:off x="8713874" y="1737623"/>
            <a:ext cx="2135834" cy="195801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F19BCE08-620A-4A0F-BC63-CC19CB3948A1}"/>
              </a:ext>
            </a:extLst>
          </p:cNvPr>
          <p:cNvSpPr/>
          <p:nvPr/>
        </p:nvSpPr>
        <p:spPr>
          <a:xfrm>
            <a:off x="5013282" y="1716356"/>
            <a:ext cx="2135834" cy="1958015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33AA00-998F-43D8-A77C-396D5FA93542}"/>
              </a:ext>
            </a:extLst>
          </p:cNvPr>
          <p:cNvSpPr txBox="1"/>
          <p:nvPr/>
        </p:nvSpPr>
        <p:spPr>
          <a:xfrm>
            <a:off x="688057" y="5473567"/>
            <a:ext cx="3532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 열린데이터 광장에서 공공 데이터를 수집하여 파이썬 프로그래밍에 용이한 형태로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558E102-F51A-4E41-847E-3B7393B9D3F0}"/>
              </a:ext>
            </a:extLst>
          </p:cNvPr>
          <p:cNvSpPr txBox="1"/>
          <p:nvPr/>
        </p:nvSpPr>
        <p:spPr>
          <a:xfrm>
            <a:off x="4329815" y="5473567"/>
            <a:ext cx="353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수집한 데이터를 프로젝트의 목적에 알맞게 추출 및 가공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 적절히 시각화 하며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딥러닝을 포함하여 처리 과정을 거쳐 결과물을 반환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D2A0C22-4B11-4D87-8A4A-3481AE1C6732}"/>
              </a:ext>
            </a:extLst>
          </p:cNvPr>
          <p:cNvSpPr txBox="1"/>
          <p:nvPr/>
        </p:nvSpPr>
        <p:spPr>
          <a:xfrm>
            <a:off x="8026237" y="5473567"/>
            <a:ext cx="3532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웹사이트에 지도를 구현하여 예측된 결과를 색상으로 보여주며 타임라인 기능 추가</a:t>
            </a:r>
          </a:p>
        </p:txBody>
      </p:sp>
    </p:spTree>
    <p:extLst>
      <p:ext uri="{BB962C8B-B14F-4D97-AF65-F5344CB8AC3E}">
        <p14:creationId xmlns:p14="http://schemas.microsoft.com/office/powerpoint/2010/main" val="420905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0D8DC21-598B-4404-A878-4A7A1F38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"/>
          <a:stretch/>
        </p:blipFill>
        <p:spPr>
          <a:xfrm>
            <a:off x="523816" y="1045931"/>
            <a:ext cx="7381058" cy="5566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3AF5918-5FD4-4B29-8A6D-3E1E6441B5F7}"/>
              </a:ext>
            </a:extLst>
          </p:cNvPr>
          <p:cNvSpPr txBox="1"/>
          <p:nvPr/>
        </p:nvSpPr>
        <p:spPr>
          <a:xfrm>
            <a:off x="6604701" y="2690336"/>
            <a:ext cx="55872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Scgraph.js</a:t>
            </a:r>
          </a:p>
          <a:p>
            <a:r>
              <a:rPr lang="en-US" altLang="ko-KR"/>
              <a:t>Graph_dict.json</a:t>
            </a:r>
            <a:r>
              <a:rPr lang="ko-KR" altLang="en-US"/>
              <a:t>에서 추출한 데이터를</a:t>
            </a:r>
            <a:endParaRPr lang="en-US" altLang="ko-KR"/>
          </a:p>
          <a:p>
            <a:r>
              <a:rPr lang="ko-KR" altLang="en-US"/>
              <a:t>자바스크립트에서 구글차트를 통해 </a:t>
            </a:r>
            <a:endParaRPr lang="en-US" altLang="ko-KR"/>
          </a:p>
          <a:p>
            <a:r>
              <a:rPr lang="en-US" altLang="ko-KR"/>
              <a:t>Scatter chart</a:t>
            </a:r>
            <a:r>
              <a:rPr lang="ko-KR" altLang="en-US"/>
              <a:t>로 그린다</a:t>
            </a:r>
            <a:r>
              <a:rPr lang="en-US" altLang="ko-KR"/>
              <a:t>. </a:t>
            </a:r>
            <a:r>
              <a:rPr lang="ko-KR" altLang="en-US"/>
              <a:t>사용자와의 상호작용을 위해</a:t>
            </a:r>
            <a:endParaRPr lang="en-US" altLang="ko-KR"/>
          </a:p>
          <a:p>
            <a:r>
              <a:rPr lang="en-US" altLang="ko-KR"/>
              <a:t>Matplotlib</a:t>
            </a:r>
            <a:r>
              <a:rPr lang="ko-KR" altLang="en-US"/>
              <a:t>이 아닌 자바 스크립트로 작성하였다</a:t>
            </a:r>
            <a:r>
              <a:rPr lang="en-US" altLang="ko-KR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86E293E-1B6F-44A0-B695-F9C694900A91}"/>
              </a:ext>
            </a:extLst>
          </p:cNvPr>
          <p:cNvSpPr/>
          <p:nvPr/>
        </p:nvSpPr>
        <p:spPr>
          <a:xfrm>
            <a:off x="806839" y="1305930"/>
            <a:ext cx="3200944" cy="417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8CB2B82-9755-4AAC-9C88-EE1B12E8A713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5511EE1-BA33-48A2-BFA2-FB8092DA23E0}"/>
              </a:ext>
            </a:extLst>
          </p:cNvPr>
          <p:cNvSpPr txBox="1"/>
          <p:nvPr/>
        </p:nvSpPr>
        <p:spPr>
          <a:xfrm>
            <a:off x="1078776" y="533822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구현 내용 설명</a:t>
            </a:r>
          </a:p>
        </p:txBody>
      </p:sp>
    </p:spTree>
    <p:extLst>
      <p:ext uri="{BB962C8B-B14F-4D97-AF65-F5344CB8AC3E}">
        <p14:creationId xmlns:p14="http://schemas.microsoft.com/office/powerpoint/2010/main" val="2415485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829AEF2-A2A0-4BC0-9FA1-6906581B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73" y="1170702"/>
            <a:ext cx="5127464" cy="5525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8C8519-6956-4C6E-819D-00C7C79E23DD}"/>
              </a:ext>
            </a:extLst>
          </p:cNvPr>
          <p:cNvSpPr txBox="1"/>
          <p:nvPr/>
        </p:nvSpPr>
        <p:spPr>
          <a:xfrm>
            <a:off x="5795683" y="1446073"/>
            <a:ext cx="54049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위험지수를 막대그래프로 표현하고 저장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적합선의 방정식을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y=mx+c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구하기 위해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최소제곱오차법을 사용하였고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점과 직선 사이의 거리 방정식으로 각 점의 거리를 구한 뒤 다시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0~1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 값으로 표준화 하여 막대그래프로 그린 뒤 저장하였다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C60809C-255C-447B-A403-86FC30A0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474" y="3363447"/>
            <a:ext cx="3867150" cy="1657350"/>
          </a:xfrm>
          <a:prstGeom prst="rect">
            <a:avLst/>
          </a:prstGeom>
        </p:spPr>
      </p:pic>
      <p:pic>
        <p:nvPicPr>
          <p:cNvPr id="1026" name="Picture 2" descr="점과 직선사이의 거리 공식, 증명, 유도 – 수학방">
            <a:extLst>
              <a:ext uri="{FF2B5EF4-FFF2-40B4-BE49-F238E27FC236}">
                <a16:creationId xmlns:a16="http://schemas.microsoft.com/office/drawing/2014/main" xmlns="" id="{AF779A92-E173-41EA-88C6-A1215AB70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29"/>
          <a:stretch/>
        </p:blipFill>
        <p:spPr bwMode="auto">
          <a:xfrm>
            <a:off x="7008945" y="5183845"/>
            <a:ext cx="4379982" cy="103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EA1405-1ECD-490D-8E2C-BD76302EC857}"/>
              </a:ext>
            </a:extLst>
          </p:cNvPr>
          <p:cNvSpPr txBox="1"/>
          <p:nvPr/>
        </p:nvSpPr>
        <p:spPr>
          <a:xfrm>
            <a:off x="10892118" y="428961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45852F-08B2-4E9F-8D6F-403F39476BA3}"/>
              </a:ext>
            </a:extLst>
          </p:cNvPr>
          <p:cNvSpPr txBox="1"/>
          <p:nvPr/>
        </p:nvSpPr>
        <p:spPr>
          <a:xfrm>
            <a:off x="10892118" y="556349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4B7685-516E-4A8D-9B60-805B5316315F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B3462C-494E-4026-8A2C-7B3DFD9A0FA1}"/>
              </a:ext>
            </a:extLst>
          </p:cNvPr>
          <p:cNvSpPr txBox="1"/>
          <p:nvPr/>
        </p:nvSpPr>
        <p:spPr>
          <a:xfrm>
            <a:off x="1078776" y="533822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구현 내용 설명</a:t>
            </a:r>
          </a:p>
        </p:txBody>
      </p:sp>
    </p:spTree>
    <p:extLst>
      <p:ext uri="{BB962C8B-B14F-4D97-AF65-F5344CB8AC3E}">
        <p14:creationId xmlns:p14="http://schemas.microsoft.com/office/powerpoint/2010/main" val="2507017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4591785" y="1907184"/>
            <a:ext cx="3008400" cy="3043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스퀘어_ac" panose="020B0600000101010101" pitchFamily="50" charset="-127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601" y="2117900"/>
            <a:ext cx="2170433" cy="21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870185" y="4278700"/>
            <a:ext cx="245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2533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브라우저</a:t>
            </a:r>
            <a:endParaRPr sz="2533">
              <a:latin typeface="나눔스퀘어_ac" panose="020B0600000101010101" pitchFamily="50" charset="-127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24083" y="1907184"/>
            <a:ext cx="3008400" cy="3043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스퀘어_ac" panose="020B0600000101010101" pitchFamily="50" charset="-127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102497" y="4278714"/>
            <a:ext cx="245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2533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서버</a:t>
            </a:r>
            <a:endParaRPr sz="2533">
              <a:latin typeface="나눔스퀘어_ac" panose="020B0600000101010101" pitchFamily="50" charset="-127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991" y="2311533"/>
            <a:ext cx="1967167" cy="196716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8363393" y="1907184"/>
            <a:ext cx="3008400" cy="3043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스퀘어_ac" panose="020B0600000101010101" pitchFamily="50" charset="-127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8641793" y="4278700"/>
            <a:ext cx="245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2533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지도</a:t>
            </a:r>
            <a:endParaRPr sz="2533">
              <a:latin typeface="나눔스퀘어_ac" panose="020B0600000101010101" pitchFamily="50" charset="-127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7943" y="2117900"/>
            <a:ext cx="2219300" cy="22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1B27CE-1503-4BB7-A458-BC67C2FD3A76}"/>
              </a:ext>
            </a:extLst>
          </p:cNvPr>
          <p:cNvSpPr txBox="1"/>
          <p:nvPr/>
        </p:nvSpPr>
        <p:spPr>
          <a:xfrm>
            <a:off x="1181100" y="451428"/>
            <a:ext cx="4834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파트별 구현 내용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0CED291-E687-4947-B90E-BE5A94A26883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1098552" y="1907184"/>
            <a:ext cx="3008400" cy="3043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스퀘어_ac" panose="020B0600000101010101" pitchFamily="50" charset="-127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381" y="2215934"/>
            <a:ext cx="1812767" cy="181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376967" y="4189067"/>
            <a:ext cx="245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ko" sz="2533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</a:t>
            </a:r>
            <a:r>
              <a:rPr lang="ko" altLang="en-US" sz="2533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서버</a:t>
            </a:r>
            <a:endParaRPr sz="2533">
              <a:latin typeface="나눔스퀘어_ac" panose="020B0600000101010101" pitchFamily="50" charset="-127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3828551" y="2294867"/>
            <a:ext cx="3763600" cy="603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000">
                <a:solidFill>
                  <a:srgbClr val="4A86E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import</a:t>
            </a:r>
            <a:r>
              <a:rPr lang="ko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http.server</a:t>
            </a:r>
            <a:endParaRPr sz="2000">
              <a:latin typeface="나눔스퀘어_ac" panose="020B0600000101010101" pitchFamily="50" charset="-127"/>
            </a:endParaRPr>
          </a:p>
          <a:p>
            <a:pPr algn="ctr"/>
            <a:r>
              <a:rPr lang="en-US" altLang="ko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BaseHTTPRequestHandler </a:t>
            </a:r>
            <a:r>
              <a:rPr lang="ko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상속</a:t>
            </a:r>
            <a:endParaRPr sz="2000">
              <a:latin typeface="나눔스퀘어_ac" panose="020B0600000101010101" pitchFamily="50" charset="-127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085019" y="1907184"/>
            <a:ext cx="3008400" cy="3043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스퀘어_ac" panose="020B0600000101010101" pitchFamily="50" charset="-127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200" y="2898465"/>
            <a:ext cx="2698067" cy="7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363433" y="4189067"/>
            <a:ext cx="2451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altLang="ko" sz="2533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Leaflet </a:t>
            </a:r>
            <a:r>
              <a:rPr lang="ko" altLang="en-US" sz="2533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지도</a:t>
            </a:r>
            <a:endParaRPr sz="2533">
              <a:latin typeface="나눔스퀘어_ac" panose="020B0600000101010101" pitchFamily="50" charset="-127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4599833" y="3836367"/>
            <a:ext cx="3763600" cy="603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000">
                <a:solidFill>
                  <a:srgbClr val="4A86E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openstreetmap.org</a:t>
            </a:r>
            <a:r>
              <a:rPr lang="ko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지도 이용</a:t>
            </a:r>
            <a:endParaRPr sz="2000">
              <a:latin typeface="나눔스퀘어_ac" panose="020B0600000101010101" pitchFamily="50" charset="-127"/>
            </a:endParaRPr>
          </a:p>
          <a:p>
            <a:pPr algn="ctr"/>
            <a:r>
              <a:rPr lang="en-US" altLang="ko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 </a:t>
            </a:r>
            <a:r>
              <a:rPr lang="ko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필터링 가능</a:t>
            </a:r>
            <a:endParaRPr sz="2000">
              <a:latin typeface="나눔스퀘어_ac" panose="020B0600000101010101" pitchFamily="50" charset="-127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098552" y="5531386"/>
            <a:ext cx="7334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외 </a:t>
            </a:r>
            <a:r>
              <a:rPr lang="en-US" altLang="ko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HTML, JavaScript, CSS, hashlib.py(</a:t>
            </a:r>
            <a:r>
              <a:rPr lang="ko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해시 암호화 도구</a:t>
            </a:r>
            <a:r>
              <a:rPr lang="en-US" altLang="ko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sz="2000">
              <a:latin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4BD24FA-17AA-4F83-93D1-EF4969B938E5}"/>
              </a:ext>
            </a:extLst>
          </p:cNvPr>
          <p:cNvSpPr txBox="1"/>
          <p:nvPr/>
        </p:nvSpPr>
        <p:spPr>
          <a:xfrm>
            <a:off x="1181100" y="451428"/>
            <a:ext cx="350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도구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797E019-A016-4EEF-A58E-7FD4AFA11148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1B27CE-1503-4BB7-A458-BC67C2FD3A76}"/>
              </a:ext>
            </a:extLst>
          </p:cNvPr>
          <p:cNvSpPr txBox="1"/>
          <p:nvPr/>
        </p:nvSpPr>
        <p:spPr>
          <a:xfrm>
            <a:off x="1181100" y="451428"/>
            <a:ext cx="6236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파트별 구현 내용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서비스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0CED291-E687-4947-B90E-BE5A94A26883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Google Shape;55;p13">
            <a:extLst>
              <a:ext uri="{FF2B5EF4-FFF2-40B4-BE49-F238E27FC236}">
                <a16:creationId xmlns:a16="http://schemas.microsoft.com/office/drawing/2014/main" xmlns="" id="{428FD94B-599A-4806-82A4-9034A000A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1100" y="2375241"/>
            <a:ext cx="8520600" cy="10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표현해야 할 데이터 유형 증가 (폴리곤 지도, 히트맵 지도, 그래프)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000"/>
              <a:t>기존 플레이어의 디자인이 활용도가 낮다는 평가</a:t>
            </a:r>
            <a:endParaRPr sz="2000"/>
          </a:p>
        </p:txBody>
      </p:sp>
      <p:sp>
        <p:nvSpPr>
          <p:cNvPr id="21" name="Google Shape;57;p13">
            <a:extLst>
              <a:ext uri="{FF2B5EF4-FFF2-40B4-BE49-F238E27FC236}">
                <a16:creationId xmlns:a16="http://schemas.microsoft.com/office/drawing/2014/main" xmlns="" id="{F0D05154-84B6-42F8-B007-339B9A7FC74B}"/>
              </a:ext>
            </a:extLst>
          </p:cNvPr>
          <p:cNvSpPr txBox="1">
            <a:spLocks/>
          </p:cNvSpPr>
          <p:nvPr/>
        </p:nvSpPr>
        <p:spPr>
          <a:xfrm>
            <a:off x="1078776" y="4559200"/>
            <a:ext cx="8520600" cy="1476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1219170" lvl="1" indent="-423323" algn="l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828754" lvl="2" indent="-423323" algn="l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2438339" lvl="3" indent="-423323" algn="l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3047924" lvl="4" indent="-423323" algn="l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3657509" lvl="5" indent="-423323" algn="l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1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/>
              <a:t>여러 컨텐츠를 보여줄 수 있는 웹 구조로 전환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ko-KR" altLang="en-US" sz="2000"/>
              <a:t>컨트롤 클래스와 엔티티 클래스 구조 이용하여 유형별로 대응하기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ko-KR" altLang="en-US" sz="2000"/>
              <a:t>플레이어 간소화로 사용자 접근성 향상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ko-KR" altLang="en-US" sz="2000"/>
              <a:t>모든 엔티티에 사용되는 플레이어를 별도로 분리하여 코드 재사용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A6732AF2-7C00-477E-A905-5469A06EBFDD}"/>
              </a:ext>
            </a:extLst>
          </p:cNvPr>
          <p:cNvSpPr/>
          <p:nvPr/>
        </p:nvSpPr>
        <p:spPr>
          <a:xfrm>
            <a:off x="1078776" y="3563332"/>
            <a:ext cx="7920000" cy="754144"/>
          </a:xfrm>
          <a:prstGeom prst="roundRect">
            <a:avLst/>
          </a:prstGeom>
          <a:solidFill>
            <a:srgbClr val="FBF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</a:rPr>
              <a:t>대응 방안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F7E6E210-DB79-488A-BDDB-44B3DE342E87}"/>
              </a:ext>
            </a:extLst>
          </p:cNvPr>
          <p:cNvSpPr/>
          <p:nvPr/>
        </p:nvSpPr>
        <p:spPr>
          <a:xfrm>
            <a:off x="1078776" y="1359428"/>
            <a:ext cx="7920000" cy="754144"/>
          </a:xfrm>
          <a:prstGeom prst="roundRect">
            <a:avLst/>
          </a:prstGeom>
          <a:solidFill>
            <a:srgbClr val="FBF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</a:rPr>
              <a:t>중간발표 이후 변경된 점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;p14">
            <a:extLst>
              <a:ext uri="{FF2B5EF4-FFF2-40B4-BE49-F238E27FC236}">
                <a16:creationId xmlns:a16="http://schemas.microsoft.com/office/drawing/2014/main" xmlns="" id="{E4C66FF9-F3E7-49F9-9970-45740CDC1EFD}"/>
              </a:ext>
            </a:extLst>
          </p:cNvPr>
          <p:cNvSpPr txBox="1"/>
          <p:nvPr/>
        </p:nvSpPr>
        <p:spPr>
          <a:xfrm>
            <a:off x="1552931" y="4932634"/>
            <a:ext cx="2315306" cy="147393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폴리곤 지도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히트맵 지도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Google Shape;64;p14">
            <a:extLst>
              <a:ext uri="{FF2B5EF4-FFF2-40B4-BE49-F238E27FC236}">
                <a16:creationId xmlns:a16="http://schemas.microsoft.com/office/drawing/2014/main" xmlns="" id="{288C3F4F-F091-4585-8381-3019C50B69EC}"/>
              </a:ext>
            </a:extLst>
          </p:cNvPr>
          <p:cNvSpPr txBox="1"/>
          <p:nvPr/>
        </p:nvSpPr>
        <p:spPr>
          <a:xfrm>
            <a:off x="4969721" y="1856632"/>
            <a:ext cx="2205970" cy="7185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CCA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컨트롤러</a:t>
            </a:r>
            <a:endParaRPr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Google Shape;65;p14">
            <a:extLst>
              <a:ext uri="{FF2B5EF4-FFF2-40B4-BE49-F238E27FC236}">
                <a16:creationId xmlns:a16="http://schemas.microsoft.com/office/drawing/2014/main" xmlns="" id="{017D1101-037A-413E-801D-27F557F7DB26}"/>
              </a:ext>
            </a:extLst>
          </p:cNvPr>
          <p:cNvSpPr txBox="1"/>
          <p:nvPr/>
        </p:nvSpPr>
        <p:spPr>
          <a:xfrm>
            <a:off x="1552931" y="4052505"/>
            <a:ext cx="2315307" cy="7185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CCA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엔티티</a:t>
            </a:r>
            <a:endParaRPr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xmlns="" id="{6893ED27-9779-4F73-A9E2-E8BA583B3874}"/>
              </a:ext>
            </a:extLst>
          </p:cNvPr>
          <p:cNvSpPr txBox="1"/>
          <p:nvPr/>
        </p:nvSpPr>
        <p:spPr>
          <a:xfrm>
            <a:off x="8309439" y="4913330"/>
            <a:ext cx="2315307" cy="51794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시간축 실행기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xmlns="" id="{776C5FE2-58A2-4973-88DE-7AD44FE70D84}"/>
              </a:ext>
            </a:extLst>
          </p:cNvPr>
          <p:cNvSpPr txBox="1"/>
          <p:nvPr/>
        </p:nvSpPr>
        <p:spPr>
          <a:xfrm>
            <a:off x="8309440" y="4053390"/>
            <a:ext cx="2315307" cy="7185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ACCA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플레이어</a:t>
            </a:r>
            <a:endParaRPr sz="2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Google Shape;69;p14">
            <a:extLst>
              <a:ext uri="{FF2B5EF4-FFF2-40B4-BE49-F238E27FC236}">
                <a16:creationId xmlns:a16="http://schemas.microsoft.com/office/drawing/2014/main" xmlns="" id="{95D90F4C-9874-4D68-BD51-911A465D28F3}"/>
              </a:ext>
            </a:extLst>
          </p:cNvPr>
          <p:cNvSpPr txBox="1"/>
          <p:nvPr/>
        </p:nvSpPr>
        <p:spPr>
          <a:xfrm>
            <a:off x="5445683" y="4512034"/>
            <a:ext cx="1570177" cy="51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시간값 변경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Google Shape;72;p14">
            <a:extLst>
              <a:ext uri="{FF2B5EF4-FFF2-40B4-BE49-F238E27FC236}">
                <a16:creationId xmlns:a16="http://schemas.microsoft.com/office/drawing/2014/main" xmlns="" id="{480644F7-0BF5-4059-81DB-54B9F83D0198}"/>
              </a:ext>
            </a:extLst>
          </p:cNvPr>
          <p:cNvSpPr txBox="1"/>
          <p:nvPr/>
        </p:nvSpPr>
        <p:spPr>
          <a:xfrm>
            <a:off x="3145872" y="2568856"/>
            <a:ext cx="1017000" cy="56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동기화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xmlns="" id="{C4BD714D-C243-4099-A8F0-20324673DB1D}"/>
              </a:ext>
            </a:extLst>
          </p:cNvPr>
          <p:cNvSpPr txBox="1"/>
          <p:nvPr/>
        </p:nvSpPr>
        <p:spPr>
          <a:xfrm>
            <a:off x="8163923" y="2568856"/>
            <a:ext cx="133016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동기화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EE7971-9F6A-4105-98B9-ED29FC7A0FB4}"/>
              </a:ext>
            </a:extLst>
          </p:cNvPr>
          <p:cNvSpPr txBox="1"/>
          <p:nvPr/>
        </p:nvSpPr>
        <p:spPr>
          <a:xfrm>
            <a:off x="1181100" y="451428"/>
            <a:ext cx="5607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클라리언트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소스코드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4BFEF25-DFB8-4C92-93A6-8A367291D984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화살표: 위쪽/아래쪽 32">
            <a:extLst>
              <a:ext uri="{FF2B5EF4-FFF2-40B4-BE49-F238E27FC236}">
                <a16:creationId xmlns:a16="http://schemas.microsoft.com/office/drawing/2014/main" xmlns="" id="{AA21B838-6CFD-42CB-908B-652CEE84752A}"/>
              </a:ext>
            </a:extLst>
          </p:cNvPr>
          <p:cNvSpPr/>
          <p:nvPr/>
        </p:nvSpPr>
        <p:spPr>
          <a:xfrm rot="3086483">
            <a:off x="3716350" y="1854807"/>
            <a:ext cx="300774" cy="2624008"/>
          </a:xfrm>
          <a:prstGeom prst="upDownArrow">
            <a:avLst>
              <a:gd name="adj1" fmla="val 25980"/>
              <a:gd name="adj2" fmla="val 65603"/>
            </a:avLst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/아래쪽 33">
            <a:extLst>
              <a:ext uri="{FF2B5EF4-FFF2-40B4-BE49-F238E27FC236}">
                <a16:creationId xmlns:a16="http://schemas.microsoft.com/office/drawing/2014/main" xmlns="" id="{8721F434-FEAA-4B8B-8E59-9C046CEC6430}"/>
              </a:ext>
            </a:extLst>
          </p:cNvPr>
          <p:cNvSpPr/>
          <p:nvPr/>
        </p:nvSpPr>
        <p:spPr>
          <a:xfrm rot="8036131">
            <a:off x="7989838" y="1833463"/>
            <a:ext cx="297953" cy="2556993"/>
          </a:xfrm>
          <a:prstGeom prst="upDownArrow">
            <a:avLst>
              <a:gd name="adj1" fmla="val 25980"/>
              <a:gd name="adj2" fmla="val 65603"/>
            </a:avLst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xmlns="" id="{54AFCBFA-1BF9-431A-80A1-20124C8E6868}"/>
              </a:ext>
            </a:extLst>
          </p:cNvPr>
          <p:cNvSpPr/>
          <p:nvPr/>
        </p:nvSpPr>
        <p:spPr>
          <a:xfrm rot="10800000">
            <a:off x="4006554" y="4254483"/>
            <a:ext cx="4195238" cy="331721"/>
          </a:xfrm>
          <a:prstGeom prst="rightArrow">
            <a:avLst>
              <a:gd name="adj1" fmla="val 29487"/>
              <a:gd name="adj2" fmla="val 67949"/>
            </a:avLst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209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1;p17">
            <a:extLst>
              <a:ext uri="{FF2B5EF4-FFF2-40B4-BE49-F238E27FC236}">
                <a16:creationId xmlns:a16="http://schemas.microsoft.com/office/drawing/2014/main" xmlns="" id="{D44BF6DF-5A22-46C6-9ADD-C4B18A1776C8}"/>
              </a:ext>
            </a:extLst>
          </p:cNvPr>
          <p:cNvSpPr txBox="1">
            <a:spLocks/>
          </p:cNvSpPr>
          <p:nvPr/>
        </p:nvSpPr>
        <p:spPr>
          <a:xfrm>
            <a:off x="6306932" y="1290359"/>
            <a:ext cx="565292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ko-KR" altLang="en-US"/>
              <a:t>보고받은 엔티티의 유형별로 분류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ko-KR" altLang="en-US"/>
              <a:t>데이터를 잘 불러왔는지 점검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ko-KR" altLang="en-US"/>
              <a:t>업데이트하고 화면에 그리기</a:t>
            </a:r>
          </a:p>
          <a:p>
            <a:pPr marL="457200" indent="-3429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ko-KR" altLang="en-US"/>
              <a:t>플레이어와 연결시키기</a:t>
            </a:r>
          </a:p>
        </p:txBody>
      </p:sp>
      <p:pic>
        <p:nvPicPr>
          <p:cNvPr id="3" name="Google Shape;92;p17">
            <a:extLst>
              <a:ext uri="{FF2B5EF4-FFF2-40B4-BE49-F238E27FC236}">
                <a16:creationId xmlns:a16="http://schemas.microsoft.com/office/drawing/2014/main" xmlns="" id="{0E139FCC-4152-4D40-88DE-245A5041A5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5320" y="1531035"/>
            <a:ext cx="5348370" cy="4916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93;p17">
            <a:extLst>
              <a:ext uri="{FF2B5EF4-FFF2-40B4-BE49-F238E27FC236}">
                <a16:creationId xmlns:a16="http://schemas.microsoft.com/office/drawing/2014/main" xmlns="" id="{AD8A4AE3-BA2D-48D9-87E3-62DFCA66C901}"/>
              </a:ext>
            </a:extLst>
          </p:cNvPr>
          <p:cNvCxnSpPr>
            <a:cxnSpLocks/>
          </p:cNvCxnSpPr>
          <p:nvPr/>
        </p:nvCxnSpPr>
        <p:spPr>
          <a:xfrm>
            <a:off x="5083130" y="2998559"/>
            <a:ext cx="1392621" cy="66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94;p17">
            <a:extLst>
              <a:ext uri="{FF2B5EF4-FFF2-40B4-BE49-F238E27FC236}">
                <a16:creationId xmlns:a16="http://schemas.microsoft.com/office/drawing/2014/main" xmlns="" id="{A8F56D27-F2F6-4766-A1DB-20A413853AF2}"/>
              </a:ext>
            </a:extLst>
          </p:cNvPr>
          <p:cNvCxnSpPr>
            <a:cxnSpLocks/>
          </p:cNvCxnSpPr>
          <p:nvPr/>
        </p:nvCxnSpPr>
        <p:spPr>
          <a:xfrm>
            <a:off x="3867462" y="2362419"/>
            <a:ext cx="2608289" cy="6985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95;p17">
            <a:extLst>
              <a:ext uri="{FF2B5EF4-FFF2-40B4-BE49-F238E27FC236}">
                <a16:creationId xmlns:a16="http://schemas.microsoft.com/office/drawing/2014/main" xmlns="" id="{A5758699-CF7E-4D5D-8FA9-FAF2D21CF1E8}"/>
              </a:ext>
            </a:extLst>
          </p:cNvPr>
          <p:cNvCxnSpPr>
            <a:cxnSpLocks/>
          </p:cNvCxnSpPr>
          <p:nvPr/>
        </p:nvCxnSpPr>
        <p:spPr>
          <a:xfrm>
            <a:off x="4301930" y="2083918"/>
            <a:ext cx="2203349" cy="35502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96;p17">
            <a:extLst>
              <a:ext uri="{FF2B5EF4-FFF2-40B4-BE49-F238E27FC236}">
                <a16:creationId xmlns:a16="http://schemas.microsoft.com/office/drawing/2014/main" xmlns="" id="{E03FEB9F-EF5A-4647-93E6-910B312DEC87}"/>
              </a:ext>
            </a:extLst>
          </p:cNvPr>
          <p:cNvCxnSpPr>
            <a:cxnSpLocks/>
          </p:cNvCxnSpPr>
          <p:nvPr/>
        </p:nvCxnSpPr>
        <p:spPr>
          <a:xfrm flipV="1">
            <a:off x="3374259" y="1787191"/>
            <a:ext cx="3101492" cy="844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" name="Google Shape;97;p17">
            <a:extLst>
              <a:ext uri="{FF2B5EF4-FFF2-40B4-BE49-F238E27FC236}">
                <a16:creationId xmlns:a16="http://schemas.microsoft.com/office/drawing/2014/main" xmlns="" id="{1C06522E-6D55-4B7F-9E37-71EFE514E6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706" y="4760623"/>
            <a:ext cx="5985824" cy="5715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" name="Google Shape;98;p17">
            <a:extLst>
              <a:ext uri="{FF2B5EF4-FFF2-40B4-BE49-F238E27FC236}">
                <a16:creationId xmlns:a16="http://schemas.microsoft.com/office/drawing/2014/main" xmlns="" id="{E79E1C2A-B8F8-42D3-BF07-47577EE8B58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01930" y="3850880"/>
            <a:ext cx="4327688" cy="909743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AD6DBD-3793-418C-ABFB-BA02A019CBEA}"/>
              </a:ext>
            </a:extLst>
          </p:cNvPr>
          <p:cNvSpPr txBox="1"/>
          <p:nvPr/>
        </p:nvSpPr>
        <p:spPr>
          <a:xfrm>
            <a:off x="1181100" y="451428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컨트롤러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보고 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2EB1B06-9901-4550-9884-13DAAEE508B9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55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F4A319D-F537-407E-8C00-7D8099F4BC16}"/>
              </a:ext>
            </a:extLst>
          </p:cNvPr>
          <p:cNvSpPr txBox="1"/>
          <p:nvPr/>
        </p:nvSpPr>
        <p:spPr>
          <a:xfrm>
            <a:off x="1106150" y="511388"/>
            <a:ext cx="6428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다운로드와 컨트롤러에 보고하기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8536DB2-4FB5-472E-A885-0F32EC9947B9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4B52130F-D065-45A6-8AF1-3A2E48B9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50" y="1766942"/>
            <a:ext cx="10595125" cy="424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35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0;p22">
            <a:extLst>
              <a:ext uri="{FF2B5EF4-FFF2-40B4-BE49-F238E27FC236}">
                <a16:creationId xmlns:a16="http://schemas.microsoft.com/office/drawing/2014/main" xmlns="" id="{9186D28D-9C77-425E-B5FA-4FDBC9AE58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1670" y="1714500"/>
            <a:ext cx="9406930" cy="42939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" name="Google Shape;151;p22">
            <a:extLst>
              <a:ext uri="{FF2B5EF4-FFF2-40B4-BE49-F238E27FC236}">
                <a16:creationId xmlns:a16="http://schemas.microsoft.com/office/drawing/2014/main" xmlns="" id="{7268C29A-701F-4FEB-9DA7-7D7C980BC824}"/>
              </a:ext>
            </a:extLst>
          </p:cNvPr>
          <p:cNvCxnSpPr>
            <a:cxnSpLocks/>
          </p:cNvCxnSpPr>
          <p:nvPr/>
        </p:nvCxnSpPr>
        <p:spPr>
          <a:xfrm flipV="1">
            <a:off x="6237495" y="3177540"/>
            <a:ext cx="2273929" cy="1229195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152;p22">
            <a:extLst>
              <a:ext uri="{FF2B5EF4-FFF2-40B4-BE49-F238E27FC236}">
                <a16:creationId xmlns:a16="http://schemas.microsoft.com/office/drawing/2014/main" xmlns="" id="{FF1EDB96-E16B-4A40-B97B-F9B5BE2D7EFF}"/>
              </a:ext>
            </a:extLst>
          </p:cNvPr>
          <p:cNvSpPr txBox="1"/>
          <p:nvPr/>
        </p:nvSpPr>
        <p:spPr>
          <a:xfrm>
            <a:off x="8511424" y="2404186"/>
            <a:ext cx="2529956" cy="77335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 수가 밀집되면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진한 색상으로 표시됩니다.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BA6AA3B-9D10-42AF-9433-9771A6DB4DA2}"/>
              </a:ext>
            </a:extLst>
          </p:cNvPr>
          <p:cNvSpPr txBox="1"/>
          <p:nvPr/>
        </p:nvSpPr>
        <p:spPr>
          <a:xfrm>
            <a:off x="1106150" y="511388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 히트맵 그리기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C7C065-C4E7-4867-9984-3D6FE2A5E62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16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1137965-5955-4DD4-9D4B-9871DAC7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01" y="2331720"/>
            <a:ext cx="10851255" cy="4267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F32FB9E-52D1-4831-B683-AD945C64501A}"/>
              </a:ext>
            </a:extLst>
          </p:cNvPr>
          <p:cNvSpPr txBox="1"/>
          <p:nvPr/>
        </p:nvSpPr>
        <p:spPr>
          <a:xfrm>
            <a:off x="1106150" y="511388"/>
            <a:ext cx="5349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 히트맵 그리기 </a:t>
            </a:r>
            <a:r>
              <a:rPr lang="en-US" altLang="ko-KR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보간처리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DF025B6-7FFD-40F5-AFE6-9002C6F1252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51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0B07C70-9201-4FEB-B124-D459C5AB8B82}"/>
              </a:ext>
            </a:extLst>
          </p:cNvPr>
          <p:cNvSpPr txBox="1"/>
          <p:nvPr/>
        </p:nvSpPr>
        <p:spPr>
          <a:xfrm>
            <a:off x="1181100" y="441489"/>
            <a:ext cx="195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A07829-5559-413B-9625-AEEF0003AA00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58967B4-714E-4DAD-9EF3-09384D6B4C7C}"/>
              </a:ext>
            </a:extLst>
          </p:cNvPr>
          <p:cNvSpPr txBox="1"/>
          <p:nvPr/>
        </p:nvSpPr>
        <p:spPr>
          <a:xfrm>
            <a:off x="2158290" y="2930248"/>
            <a:ext cx="2675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hlinkClick r:id="rId2"/>
              </a:rPr>
              <a:t>http://grist.ml/</a:t>
            </a:r>
            <a:endParaRPr lang="en-US" altLang="ko-KR" sz="280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12A1D15-8B78-4A5B-908A-FF5CD601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751" y="1149375"/>
            <a:ext cx="2948101" cy="52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97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298F7A0-3B24-4DDF-9090-BA01F03F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1" y="2468880"/>
            <a:ext cx="12014530" cy="2649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20DDEF-B308-4A7B-995B-0BBC4A848042}"/>
              </a:ext>
            </a:extLst>
          </p:cNvPr>
          <p:cNvSpPr txBox="1"/>
          <p:nvPr/>
        </p:nvSpPr>
        <p:spPr>
          <a:xfrm>
            <a:off x="1106150" y="511388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 버튼 간소화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97855FB-A2F0-4DAC-8189-18EE6D3D1376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527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FDE71A41-7A29-458B-A16C-940C3ADEF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41843"/>
              </p:ext>
            </p:extLst>
          </p:nvPr>
        </p:nvGraphicFramePr>
        <p:xfrm>
          <a:off x="801296" y="1319613"/>
          <a:ext cx="10332992" cy="4387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xmlns="" val="3130791114"/>
                    </a:ext>
                  </a:extLst>
                </a:gridCol>
                <a:gridCol w="1224065">
                  <a:extLst>
                    <a:ext uri="{9D8B030D-6E8A-4147-A177-3AD203B41FA5}">
                      <a16:colId xmlns:a16="http://schemas.microsoft.com/office/drawing/2014/main" xmlns="" val="4089855192"/>
                    </a:ext>
                  </a:extLst>
                </a:gridCol>
                <a:gridCol w="634927">
                  <a:extLst>
                    <a:ext uri="{9D8B030D-6E8A-4147-A177-3AD203B41FA5}">
                      <a16:colId xmlns:a16="http://schemas.microsoft.com/office/drawing/2014/main" xmlns="" val="4182244201"/>
                    </a:ext>
                  </a:extLst>
                </a:gridCol>
                <a:gridCol w="689957"/>
                <a:gridCol w="756458"/>
                <a:gridCol w="1113905">
                  <a:extLst>
                    <a:ext uri="{9D8B030D-6E8A-4147-A177-3AD203B41FA5}">
                      <a16:colId xmlns:a16="http://schemas.microsoft.com/office/drawing/2014/main" xmlns="" val="1090177735"/>
                    </a:ext>
                  </a:extLst>
                </a:gridCol>
                <a:gridCol w="174567"/>
                <a:gridCol w="1005840">
                  <a:extLst>
                    <a:ext uri="{9D8B030D-6E8A-4147-A177-3AD203B41FA5}">
                      <a16:colId xmlns:a16="http://schemas.microsoft.com/office/drawing/2014/main" xmlns="" val="4085015608"/>
                    </a:ext>
                  </a:extLst>
                </a:gridCol>
                <a:gridCol w="1354975"/>
                <a:gridCol w="1187183"/>
                <a:gridCol w="894545"/>
              </a:tblGrid>
              <a:tr h="36339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주차</a:t>
                      </a:r>
                      <a:endParaRPr lang="en-US" altLang="ko-KR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6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7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8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9662644"/>
                  </a:ext>
                </a:extLst>
              </a:tr>
              <a:tr h="269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내용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날짜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3.30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4.6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4.13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4.20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4.27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5.4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5.11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5.18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6585507"/>
                  </a:ext>
                </a:extLst>
              </a:tr>
              <a:tr h="3451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자료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자료탐색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9"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조 편성 및 주제 선정</a:t>
                      </a:r>
                      <a:endParaRPr lang="ko-KR" altLang="en-US" sz="16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rgbClr val="D3FDFF"/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유동인구 자료 수집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rgbClr val="FEE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2398663"/>
                  </a:ext>
                </a:extLst>
              </a:tr>
              <a:tr h="34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RestAPI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Open</a:t>
                      </a:r>
                      <a:r>
                        <a:rPr lang="en-US" altLang="ko-KR" sz="14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400" baseline="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  <a:r>
                        <a:rPr lang="en-US" altLang="ko-KR" sz="14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pi</a:t>
                      </a:r>
                      <a:r>
                        <a:rPr lang="en-US" altLang="ko-KR" sz="14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주소에서 값을 가져오는 코드 작성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rgbClr val="FEE8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2421994"/>
                  </a:ext>
                </a:extLst>
              </a:tr>
              <a:tr h="2899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자동화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작업스케줄러를</a:t>
                      </a:r>
                      <a:r>
                        <a:rPr lang="ko-KR" altLang="en-US" sz="1400" baseline="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이용한 자동화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rgbClr val="FEE8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7957917"/>
                  </a:ext>
                </a:extLst>
              </a:tr>
              <a:tr h="2772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 처리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데이터처리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테스트데이터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새로운 데이터 처리함수 작성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14811"/>
                  </a:ext>
                </a:extLst>
              </a:tr>
              <a:tr h="324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모델설계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테스트 모델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러닝에 적합한 모델 생성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6576364"/>
                  </a:ext>
                </a:extLst>
              </a:tr>
              <a:tr h="438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클래스화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딥러닝</a:t>
                      </a:r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구현 코드를 클래스화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440127"/>
                  </a:ext>
                </a:extLst>
              </a:tr>
              <a:tr h="3451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시각화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결과값가공</a:t>
                      </a:r>
                      <a:endParaRPr lang="en-US" altLang="ko-KR" sz="1400" dirty="0" smtClean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지리 데이터 가공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51424223"/>
                  </a:ext>
                </a:extLst>
              </a:tr>
              <a:tr h="34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웹 구축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웹 서버 구축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 구현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3962241"/>
                  </a:ext>
                </a:extLst>
              </a:tr>
              <a:tr h="24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커스터마이징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지도 </a:t>
                      </a:r>
                      <a:r>
                        <a:rPr lang="ko-KR" altLang="en-US" sz="14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커스터마이징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8173245"/>
                  </a:ext>
                </a:extLst>
              </a:tr>
              <a:tr h="2403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공통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협업을 위한 서버 구축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프로토타입</a:t>
                      </a:r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완성 및 문서작업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중간발표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rgbClr val="FE9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219353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FAAA18-825A-4A9B-86E0-6C38FA3225C8}"/>
              </a:ext>
            </a:extLst>
          </p:cNvPr>
          <p:cNvSpPr txBox="1"/>
          <p:nvPr/>
        </p:nvSpPr>
        <p:spPr>
          <a:xfrm>
            <a:off x="1181100" y="451428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진행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63C7F8C-3972-4793-9EAB-F1BC0666C3D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07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FAAA18-825A-4A9B-86E0-6C38FA3225C8}"/>
              </a:ext>
            </a:extLst>
          </p:cNvPr>
          <p:cNvSpPr txBox="1"/>
          <p:nvPr/>
        </p:nvSpPr>
        <p:spPr>
          <a:xfrm>
            <a:off x="1181100" y="451428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진행 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3C7F8C-3972-4793-9EAB-F1BC0666C3D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FDE71A41-7A29-458B-A16C-940C3ADEF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938922"/>
              </p:ext>
            </p:extLst>
          </p:nvPr>
        </p:nvGraphicFramePr>
        <p:xfrm>
          <a:off x="1078776" y="1336236"/>
          <a:ext cx="9789653" cy="514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xmlns="" val="3130791114"/>
                    </a:ext>
                  </a:extLst>
                </a:gridCol>
                <a:gridCol w="1296570">
                  <a:extLst>
                    <a:ext uri="{9D8B030D-6E8A-4147-A177-3AD203B41FA5}">
                      <a16:colId xmlns:a16="http://schemas.microsoft.com/office/drawing/2014/main" xmlns="" val="4089855192"/>
                    </a:ext>
                  </a:extLst>
                </a:gridCol>
                <a:gridCol w="1296570">
                  <a:extLst>
                    <a:ext uri="{9D8B030D-6E8A-4147-A177-3AD203B41FA5}">
                      <a16:colId xmlns:a16="http://schemas.microsoft.com/office/drawing/2014/main" xmlns="" val="4182244201"/>
                    </a:ext>
                  </a:extLst>
                </a:gridCol>
                <a:gridCol w="191974">
                  <a:extLst>
                    <a:ext uri="{9D8B030D-6E8A-4147-A177-3AD203B41FA5}">
                      <a16:colId xmlns:a16="http://schemas.microsoft.com/office/drawing/2014/main" xmlns="" val="4019567004"/>
                    </a:ext>
                  </a:extLst>
                </a:gridCol>
                <a:gridCol w="137377">
                  <a:extLst>
                    <a:ext uri="{9D8B030D-6E8A-4147-A177-3AD203B41FA5}">
                      <a16:colId xmlns:a16="http://schemas.microsoft.com/office/drawing/2014/main" xmlns="" val="2631610050"/>
                    </a:ext>
                  </a:extLst>
                </a:gridCol>
                <a:gridCol w="1105228">
                  <a:extLst>
                    <a:ext uri="{9D8B030D-6E8A-4147-A177-3AD203B41FA5}">
                      <a16:colId xmlns:a16="http://schemas.microsoft.com/office/drawing/2014/main" xmlns="" val="2539742544"/>
                    </a:ext>
                  </a:extLst>
                </a:gridCol>
                <a:gridCol w="148806">
                  <a:extLst>
                    <a:ext uri="{9D8B030D-6E8A-4147-A177-3AD203B41FA5}">
                      <a16:colId xmlns:a16="http://schemas.microsoft.com/office/drawing/2014/main" xmlns="" val="3545726383"/>
                    </a:ext>
                  </a:extLst>
                </a:gridCol>
                <a:gridCol w="233680">
                  <a:extLst>
                    <a:ext uri="{9D8B030D-6E8A-4147-A177-3AD203B41FA5}">
                      <a16:colId xmlns:a16="http://schemas.microsoft.com/office/drawing/2014/main" xmlns="" val="1090177735"/>
                    </a:ext>
                  </a:extLst>
                </a:gridCol>
                <a:gridCol w="1315837">
                  <a:extLst>
                    <a:ext uri="{9D8B030D-6E8A-4147-A177-3AD203B41FA5}">
                      <a16:colId xmlns:a16="http://schemas.microsoft.com/office/drawing/2014/main" xmlns="" val="92673106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xmlns="" val="3365598222"/>
                    </a:ext>
                  </a:extLst>
                </a:gridCol>
                <a:gridCol w="1605384">
                  <a:extLst>
                    <a:ext uri="{9D8B030D-6E8A-4147-A177-3AD203B41FA5}">
                      <a16:colId xmlns:a16="http://schemas.microsoft.com/office/drawing/2014/main" xmlns="" val="2433474399"/>
                    </a:ext>
                  </a:extLst>
                </a:gridCol>
                <a:gridCol w="1044817">
                  <a:extLst>
                    <a:ext uri="{9D8B030D-6E8A-4147-A177-3AD203B41FA5}">
                      <a16:colId xmlns:a16="http://schemas.microsoft.com/office/drawing/2014/main" xmlns="" val="4085015608"/>
                    </a:ext>
                  </a:extLst>
                </a:gridCol>
              </a:tblGrid>
              <a:tr h="36339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주차</a:t>
                      </a:r>
                      <a:endParaRPr lang="en-US" altLang="ko-KR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9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11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13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9662644"/>
                  </a:ext>
                </a:extLst>
              </a:tr>
              <a:tr h="269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5.25</a:t>
                      </a:r>
                      <a:endParaRPr lang="ko-KR" altLang="en-US" sz="1400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6.1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6.9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6.15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6.22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6585507"/>
                  </a:ext>
                </a:extLst>
              </a:tr>
              <a:tr h="34518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자료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자료탐색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전염병 데이터 수집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필요 데이터 수집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2398663"/>
                  </a:ext>
                </a:extLst>
              </a:tr>
              <a:tr h="34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RestAPI</a:t>
                      </a:r>
                      <a:endParaRPr lang="ko-KR" altLang="en-US" sz="12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새로운 데이터에 맞게 파일 작성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새로운 데이터에 맞게 파일 작성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2421994"/>
                  </a:ext>
                </a:extLst>
              </a:tr>
              <a:tr h="345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자동화</a:t>
                      </a:r>
                      <a:endParaRPr lang="ko-KR" altLang="en-US" sz="11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 데이터 갱신 점검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모든 데이터 갱신 점검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7957917"/>
                  </a:ext>
                </a:extLst>
              </a:tr>
              <a:tr h="4381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 처리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딥러닝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예측 정확도 측정</a:t>
                      </a:r>
                    </a:p>
                  </a:txBody>
                  <a:tcPr anchor="ctr">
                    <a:solidFill>
                      <a:srgbClr val="B4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14811"/>
                  </a:ext>
                </a:extLst>
              </a:tr>
              <a:tr h="438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모델</a:t>
                      </a:r>
                      <a:r>
                        <a:rPr lang="en-US" altLang="ko-KR" sz="11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+</a:t>
                      </a:r>
                      <a:r>
                        <a:rPr lang="ko-KR" altLang="en-US" sz="11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학습가중치 저장 및 재활용 구현</a:t>
                      </a:r>
                    </a:p>
                  </a:txBody>
                  <a:tcPr anchor="ctr">
                    <a:solidFill>
                      <a:srgbClr val="B4D7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B4D7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6934724"/>
                  </a:ext>
                </a:extLst>
              </a:tr>
              <a:tr h="438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확진자 반영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확진자 자료와 유동인구를 결합하여 처리</a:t>
                      </a:r>
                    </a:p>
                  </a:txBody>
                  <a:tcPr anchor="ctr">
                    <a:solidFill>
                      <a:srgbClr val="B4D7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B4D7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B4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6576364"/>
                  </a:ext>
                </a:extLst>
              </a:tr>
              <a:tr h="438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결과물 산출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그래프 결과물 산출</a:t>
                      </a:r>
                    </a:p>
                  </a:txBody>
                  <a:tcPr anchor="ctr">
                    <a:solidFill>
                      <a:srgbClr val="B4D7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B4D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440127"/>
                  </a:ext>
                </a:extLst>
              </a:tr>
              <a:tr h="34518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시각화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</a:t>
                      </a:r>
                      <a:r>
                        <a:rPr lang="en-US" altLang="ko-KR" sz="11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data</a:t>
                      </a: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시각화 방안 연구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51424223"/>
                  </a:ext>
                </a:extLst>
              </a:tr>
              <a:tr h="345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웹 구축</a:t>
                      </a:r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히트맵 표현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3962241"/>
                  </a:ext>
                </a:extLst>
              </a:tr>
              <a:tr h="345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커스터마이징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웹 구조 및 기능 개선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8173245"/>
                  </a:ext>
                </a:extLst>
              </a:tr>
              <a:tr h="3451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디자인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웹 디자인 및 상세 기능 보강</a:t>
                      </a:r>
                    </a:p>
                  </a:txBody>
                  <a:tcPr anchor="ctr"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rgbClr val="FEE8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rgbClr val="FEE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35404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중간발표 피드백 및 향후 방향성 회의</a:t>
                      </a:r>
                    </a:p>
                  </a:txBody>
                  <a:tcPr anchor="ctr">
                    <a:solidFill>
                      <a:srgbClr val="FEE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문서 작업</a:t>
                      </a:r>
                    </a:p>
                  </a:txBody>
                  <a:tcPr anchor="ctr">
                    <a:solidFill>
                      <a:srgbClr val="FEE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anchor="ctr">
                    <a:solidFill>
                      <a:srgbClr val="FE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최종발표</a:t>
                      </a:r>
                    </a:p>
                  </a:txBody>
                  <a:tcPr anchor="ctr">
                    <a:solidFill>
                      <a:srgbClr val="FE9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2193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602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8C3A9FC-1506-43D8-B145-B959B09F98DA}"/>
              </a:ext>
            </a:extLst>
          </p:cNvPr>
          <p:cNvSpPr txBox="1"/>
          <p:nvPr/>
        </p:nvSpPr>
        <p:spPr>
          <a:xfrm>
            <a:off x="5254487" y="3013501"/>
            <a:ext cx="1822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 &amp; A</a:t>
            </a:r>
            <a:endParaRPr lang="ko-KR" altLang="en-US" sz="4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135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3720ACF-BB51-44B8-AC30-D92739214D6D}"/>
              </a:ext>
            </a:extLst>
          </p:cNvPr>
          <p:cNvSpPr txBox="1"/>
          <p:nvPr/>
        </p:nvSpPr>
        <p:spPr>
          <a:xfrm>
            <a:off x="5342428" y="316165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5004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FAAA18-825A-4A9B-86E0-6C38FA3225C8}"/>
              </a:ext>
            </a:extLst>
          </p:cNvPr>
          <p:cNvSpPr txBox="1"/>
          <p:nvPr/>
        </p:nvSpPr>
        <p:spPr>
          <a:xfrm>
            <a:off x="1181100" y="451428"/>
            <a:ext cx="572304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파트별 구현 내용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3C7F8C-3972-4793-9EAB-F1BC0666C3D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A358C0F8-5EF7-41F2-A3B3-CB515B29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496" y="2022151"/>
            <a:ext cx="1017109" cy="10447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A11F40C1-4987-490F-BB80-F55836C8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87" y="2053484"/>
            <a:ext cx="1017109" cy="10447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xmlns="" id="{F38A68C5-403C-47E8-8CA5-870FA3F2D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5" y="2132467"/>
            <a:ext cx="881383" cy="905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xmlns="" id="{F256928F-04BC-4859-8DE9-4DB1CBBCCB21}"/>
              </a:ext>
            </a:extLst>
          </p:cNvPr>
          <p:cNvSpPr/>
          <p:nvPr/>
        </p:nvSpPr>
        <p:spPr>
          <a:xfrm>
            <a:off x="3526557" y="1802674"/>
            <a:ext cx="1492987" cy="1463849"/>
          </a:xfrm>
          <a:prstGeom prst="frame">
            <a:avLst>
              <a:gd name="adj1" fmla="val 8469"/>
            </a:avLst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xmlns="" id="{CC9CB2EF-CB85-4BFA-9503-C102482A16B3}"/>
              </a:ext>
            </a:extLst>
          </p:cNvPr>
          <p:cNvSpPr/>
          <p:nvPr/>
        </p:nvSpPr>
        <p:spPr>
          <a:xfrm>
            <a:off x="6157647" y="1784711"/>
            <a:ext cx="1492987" cy="1463849"/>
          </a:xfrm>
          <a:prstGeom prst="frame">
            <a:avLst>
              <a:gd name="adj1" fmla="val 8469"/>
            </a:avLst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xmlns="" id="{B55AB7E5-C324-4EC3-B7C3-B06323CFB1A1}"/>
              </a:ext>
            </a:extLst>
          </p:cNvPr>
          <p:cNvSpPr/>
          <p:nvPr/>
        </p:nvSpPr>
        <p:spPr>
          <a:xfrm>
            <a:off x="8778326" y="1784711"/>
            <a:ext cx="1492987" cy="1463849"/>
          </a:xfrm>
          <a:prstGeom prst="frame">
            <a:avLst>
              <a:gd name="adj1" fmla="val 8469"/>
            </a:avLst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오른쪽 화살표 6">
            <a:extLst>
              <a:ext uri="{FF2B5EF4-FFF2-40B4-BE49-F238E27FC236}">
                <a16:creationId xmlns:a16="http://schemas.microsoft.com/office/drawing/2014/main" xmlns="" id="{CC51F517-6F80-4EA3-B0C4-1E0BE50F71F2}"/>
              </a:ext>
            </a:extLst>
          </p:cNvPr>
          <p:cNvSpPr/>
          <p:nvPr/>
        </p:nvSpPr>
        <p:spPr>
          <a:xfrm>
            <a:off x="5279883" y="2400639"/>
            <a:ext cx="678631" cy="487950"/>
          </a:xfrm>
          <a:prstGeom prst="rightArrow">
            <a:avLst/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xmlns="" id="{E58B4639-38B7-4DE6-AA4D-2080D791FDB0}"/>
              </a:ext>
            </a:extLst>
          </p:cNvPr>
          <p:cNvSpPr/>
          <p:nvPr/>
        </p:nvSpPr>
        <p:spPr>
          <a:xfrm>
            <a:off x="7904143" y="2400639"/>
            <a:ext cx="678631" cy="487950"/>
          </a:xfrm>
          <a:prstGeom prst="rightArrow">
            <a:avLst/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CDD31F2-56B0-468A-ADFC-1786FD9D6452}"/>
              </a:ext>
            </a:extLst>
          </p:cNvPr>
          <p:cNvSpPr txBox="1"/>
          <p:nvPr/>
        </p:nvSpPr>
        <p:spPr>
          <a:xfrm>
            <a:off x="3642170" y="3370143"/>
            <a:ext cx="11785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공공데이터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4F3426A-1C01-4527-974A-A3AE6DA458FE}"/>
              </a:ext>
            </a:extLst>
          </p:cNvPr>
          <p:cNvSpPr txBox="1"/>
          <p:nvPr/>
        </p:nvSpPr>
        <p:spPr>
          <a:xfrm>
            <a:off x="6276617" y="3370143"/>
            <a:ext cx="14807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Dataframe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764DE79-62D7-4D1A-99DE-708FBA0F8633}"/>
              </a:ext>
            </a:extLst>
          </p:cNvPr>
          <p:cNvSpPr txBox="1"/>
          <p:nvPr/>
        </p:nvSpPr>
        <p:spPr>
          <a:xfrm>
            <a:off x="9074749" y="3370143"/>
            <a:ext cx="12550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csv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sp>
        <p:nvSpPr>
          <p:cNvPr id="29" name="오각형 13">
            <a:extLst>
              <a:ext uri="{FF2B5EF4-FFF2-40B4-BE49-F238E27FC236}">
                <a16:creationId xmlns:a16="http://schemas.microsoft.com/office/drawing/2014/main" xmlns="" id="{36D62F59-040A-46D5-BCA1-63124AAB707A}"/>
              </a:ext>
            </a:extLst>
          </p:cNvPr>
          <p:cNvSpPr/>
          <p:nvPr/>
        </p:nvSpPr>
        <p:spPr>
          <a:xfrm>
            <a:off x="1924745" y="2252953"/>
            <a:ext cx="1368152" cy="845277"/>
          </a:xfrm>
          <a:prstGeom prst="homePlate">
            <a:avLst/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</a:p>
        </p:txBody>
      </p:sp>
      <p:sp>
        <p:nvSpPr>
          <p:cNvPr id="30" name="오각형 41">
            <a:extLst>
              <a:ext uri="{FF2B5EF4-FFF2-40B4-BE49-F238E27FC236}">
                <a16:creationId xmlns:a16="http://schemas.microsoft.com/office/drawing/2014/main" xmlns="" id="{137E36D9-F138-44A7-AA32-91AB029D375D}"/>
              </a:ext>
            </a:extLst>
          </p:cNvPr>
          <p:cNvSpPr/>
          <p:nvPr/>
        </p:nvSpPr>
        <p:spPr>
          <a:xfrm>
            <a:off x="1924745" y="4724742"/>
            <a:ext cx="1368152" cy="845277"/>
          </a:xfrm>
          <a:prstGeom prst="homePlate">
            <a:avLst/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</a:t>
            </a: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xmlns="" id="{77E2F386-10FB-4CD5-8661-C17D0C498BA9}"/>
              </a:ext>
            </a:extLst>
          </p:cNvPr>
          <p:cNvSpPr/>
          <p:nvPr/>
        </p:nvSpPr>
        <p:spPr>
          <a:xfrm>
            <a:off x="3526557" y="4318046"/>
            <a:ext cx="1492987" cy="1463849"/>
          </a:xfrm>
          <a:prstGeom prst="frame">
            <a:avLst>
              <a:gd name="adj1" fmla="val 8469"/>
            </a:avLst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xmlns="" id="{E3BE6201-1694-40D9-AC1A-B0DA98205A30}"/>
              </a:ext>
            </a:extLst>
          </p:cNvPr>
          <p:cNvSpPr/>
          <p:nvPr/>
        </p:nvSpPr>
        <p:spPr>
          <a:xfrm>
            <a:off x="6157646" y="4318045"/>
            <a:ext cx="1492987" cy="1463849"/>
          </a:xfrm>
          <a:prstGeom prst="frame">
            <a:avLst>
              <a:gd name="adj1" fmla="val 8469"/>
            </a:avLst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xmlns="" id="{68BD4C33-6DBA-4847-9E36-CFE957DE8695}"/>
              </a:ext>
            </a:extLst>
          </p:cNvPr>
          <p:cNvSpPr/>
          <p:nvPr/>
        </p:nvSpPr>
        <p:spPr>
          <a:xfrm>
            <a:off x="8751002" y="4318044"/>
            <a:ext cx="1492987" cy="1463849"/>
          </a:xfrm>
          <a:prstGeom prst="frame">
            <a:avLst>
              <a:gd name="adj1" fmla="val 8469"/>
            </a:avLst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오른쪽 화살표 45">
            <a:extLst>
              <a:ext uri="{FF2B5EF4-FFF2-40B4-BE49-F238E27FC236}">
                <a16:creationId xmlns:a16="http://schemas.microsoft.com/office/drawing/2014/main" xmlns="" id="{5E97E006-FE39-4530-B9C0-A15F9E2B2C57}"/>
              </a:ext>
            </a:extLst>
          </p:cNvPr>
          <p:cNvSpPr/>
          <p:nvPr/>
        </p:nvSpPr>
        <p:spPr>
          <a:xfrm>
            <a:off x="5279882" y="4870936"/>
            <a:ext cx="678631" cy="487950"/>
          </a:xfrm>
          <a:prstGeom prst="rightArrow">
            <a:avLst/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오른쪽 화살표 46">
            <a:extLst>
              <a:ext uri="{FF2B5EF4-FFF2-40B4-BE49-F238E27FC236}">
                <a16:creationId xmlns:a16="http://schemas.microsoft.com/office/drawing/2014/main" xmlns="" id="{65197F78-6077-4A6A-9B7D-2DA8C1059366}"/>
              </a:ext>
            </a:extLst>
          </p:cNvPr>
          <p:cNvSpPr/>
          <p:nvPr/>
        </p:nvSpPr>
        <p:spPr>
          <a:xfrm>
            <a:off x="7904143" y="4870936"/>
            <a:ext cx="678631" cy="487950"/>
          </a:xfrm>
          <a:prstGeom prst="rightArrow">
            <a:avLst/>
          </a:prstGeom>
          <a:solidFill>
            <a:srgbClr val="9FC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C579E24-F766-4274-BE0E-5801131924EE}"/>
              </a:ext>
            </a:extLst>
          </p:cNvPr>
          <p:cNvSpPr txBox="1"/>
          <p:nvPr/>
        </p:nvSpPr>
        <p:spPr>
          <a:xfrm>
            <a:off x="3372804" y="5856182"/>
            <a:ext cx="15760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서울시홈페이지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60F4714-8727-4CE7-B642-15C5EA246C95}"/>
              </a:ext>
            </a:extLst>
          </p:cNvPr>
          <p:cNvSpPr txBox="1"/>
          <p:nvPr/>
        </p:nvSpPr>
        <p:spPr>
          <a:xfrm>
            <a:off x="6276616" y="5876870"/>
            <a:ext cx="14807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Dataframe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AC33D18-098B-48E6-8C49-E0360CA17DC8}"/>
              </a:ext>
            </a:extLst>
          </p:cNvPr>
          <p:cNvSpPr txBox="1"/>
          <p:nvPr/>
        </p:nvSpPr>
        <p:spPr>
          <a:xfrm>
            <a:off x="9074748" y="5876870"/>
            <a:ext cx="12550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csv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pic>
        <p:nvPicPr>
          <p:cNvPr id="39" name="Picture 2" descr="서울특별시 휘장(심벌마크,Symbol Mark), 서울시 CI(City Identity ...">
            <a:hlinkClick r:id="rId5"/>
            <a:extLst>
              <a:ext uri="{FF2B5EF4-FFF2-40B4-BE49-F238E27FC236}">
                <a16:creationId xmlns:a16="http://schemas.microsoft.com/office/drawing/2014/main" xmlns="" id="{A7090339-082B-44DE-820F-0B96CD2E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71" y="4476823"/>
            <a:ext cx="1289620" cy="118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>
            <a:extLst>
              <a:ext uri="{FF2B5EF4-FFF2-40B4-BE49-F238E27FC236}">
                <a16:creationId xmlns:a16="http://schemas.microsoft.com/office/drawing/2014/main" xmlns="" id="{7D5B53F1-FC77-40EA-995C-20B22E43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84" y="4593750"/>
            <a:ext cx="1017109" cy="10447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xmlns="" id="{FC936617-B98F-434E-B2ED-3361A401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5" y="4664686"/>
            <a:ext cx="881383" cy="905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FAAA18-825A-4A9B-86E0-6C38FA3225C8}"/>
              </a:ext>
            </a:extLst>
          </p:cNvPr>
          <p:cNvSpPr txBox="1"/>
          <p:nvPr/>
        </p:nvSpPr>
        <p:spPr>
          <a:xfrm>
            <a:off x="1181100" y="451428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데이터수집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3C7F8C-3972-4793-9EAB-F1BC0666C3D7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570B2F8D-0F3B-4F52-BB8B-67C1B3AC1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64" y="1475798"/>
            <a:ext cx="4248472" cy="230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xmlns="" id="{79FF5A71-E1DC-47E7-9668-C32F10CC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000" y="3980963"/>
            <a:ext cx="6264696" cy="205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04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15F18E3B-92E8-4144-897D-3DAE3E47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535975"/>
            <a:ext cx="47815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CCFDB70-060C-4400-A002-E31E15BA4A53}"/>
              </a:ext>
            </a:extLst>
          </p:cNvPr>
          <p:cNvSpPr txBox="1"/>
          <p:nvPr/>
        </p:nvSpPr>
        <p:spPr>
          <a:xfrm>
            <a:off x="1181100" y="451428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데이터수집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C03BB3-27ED-4849-99C9-75F30C764092}"/>
              </a:ext>
            </a:extLst>
          </p:cNvPr>
          <p:cNvSpPr txBox="1"/>
          <p:nvPr/>
        </p:nvSpPr>
        <p:spPr>
          <a:xfrm>
            <a:off x="523816" y="3799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92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A91D144-4D37-414D-AC72-C16441F7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552843"/>
            <a:ext cx="5981700" cy="233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092B1BB-D083-4A08-B707-A67503104B0F}"/>
              </a:ext>
            </a:extLst>
          </p:cNvPr>
          <p:cNvSpPr txBox="1"/>
          <p:nvPr/>
        </p:nvSpPr>
        <p:spPr>
          <a:xfrm>
            <a:off x="1333500" y="603828"/>
            <a:ext cx="469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 수집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소스코드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1167E3-2701-41DA-BB5D-53BCC22BA648}"/>
              </a:ext>
            </a:extLst>
          </p:cNvPr>
          <p:cNvSpPr txBox="1"/>
          <p:nvPr/>
        </p:nvSpPr>
        <p:spPr>
          <a:xfrm>
            <a:off x="676216" y="5323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A2454B2B-3728-4770-AC36-229FB7495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207" y="4187247"/>
            <a:ext cx="81248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67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20E81E7A-6473-444E-87E6-2CFB61BA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1453572"/>
            <a:ext cx="67373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8BC9AA-F355-45F5-91B9-0E956175E25F}"/>
              </a:ext>
            </a:extLst>
          </p:cNvPr>
          <p:cNvSpPr txBox="1"/>
          <p:nvPr/>
        </p:nvSpPr>
        <p:spPr>
          <a:xfrm>
            <a:off x="1333500" y="603828"/>
            <a:ext cx="469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유동인구 수집 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소스코드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819275-5984-46EB-B2A6-4BB77FA36E33}"/>
              </a:ext>
            </a:extLst>
          </p:cNvPr>
          <p:cNvSpPr txBox="1"/>
          <p:nvPr/>
        </p:nvSpPr>
        <p:spPr>
          <a:xfrm>
            <a:off x="676216" y="532334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52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5772</TotalTime>
  <Words>955</Words>
  <Application>Microsoft Office PowerPoint</Application>
  <PresentationFormat>사용자 지정</PresentationFormat>
  <Paragraphs>293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굴림</vt:lpstr>
      <vt:lpstr>Arial</vt:lpstr>
      <vt:lpstr>배달의민족 한나는 열한살</vt:lpstr>
      <vt:lpstr>조선일보명조</vt:lpstr>
      <vt:lpstr>맑은 고딕</vt:lpstr>
      <vt:lpstr>나눔스퀘어_ac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공공데이터 분석을 통한 유동인구 및 전염병 미래예측 서비스</dc:title>
  <dc:creator>재영</dc:creator>
  <cp:lastModifiedBy>User</cp:lastModifiedBy>
  <cp:revision>143</cp:revision>
  <dcterms:created xsi:type="dcterms:W3CDTF">2020-04-17T05:20:33Z</dcterms:created>
  <dcterms:modified xsi:type="dcterms:W3CDTF">2020-06-24T14:46:50Z</dcterms:modified>
</cp:coreProperties>
</file>